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jpeg" ContentType="image/jpeg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notesMasters/theme/theme2.xml" ContentType="application/vnd.openxmlformats-officedocument.them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61ec556b04576" /><Relationship Type="http://schemas.openxmlformats.org/officeDocument/2006/relationships/extended-properties" Target="/docProps/app.xml" Id="Rf02d2959d3254307" /><Relationship Type="http://schemas.openxmlformats.org/package/2006/relationships/metadata/core-properties" Target="/docProps/core.xml" Id="R4c0719d631bb4038" /><Relationship Type="http://schemas.openxmlformats.org/package/2006/relationships/metadata/thumbnail" Target="/docProps/thumbnail.jpeg" Id="R5b714d4b0d9f4edb" /></Relationships>
</file>

<file path=ppt/presentation.xml><?xml version="1.0" encoding="utf-8"?>
<p:presentation xmlns:p="http://schemas.openxmlformats.org/presentationml/2006/main" saveSubsetFonts="1">
  <p:sldMasterIdLst>
    <p:sldMasterId xmlns:r="http://schemas.openxmlformats.org/officeDocument/2006/relationships" id="2147483648" r:id="rId1"/>
  </p:sldMasterIdLst>
  <p:notesMasterIdLst>
    <p:notesMasterId xmlns:r="http://schemas.openxmlformats.org/officeDocument/2006/relationships" r:id="R625243a4477f4b32"/>
  </p:notesMasterIdLst>
  <p:sldIdLst>
    <p:sldId xmlns:r="http://schemas.openxmlformats.org/officeDocument/2006/relationships" id="256" r:id="rId2"/>
    <p:sldId xmlns:r="http://schemas.openxmlformats.org/officeDocument/2006/relationships" id="257" r:id="rId3"/>
    <p:sldId xmlns:r="http://schemas.openxmlformats.org/officeDocument/2006/relationships" id="258" r:id="rId4"/>
    <p:sldId xmlns:r="http://schemas.openxmlformats.org/officeDocument/2006/relationships" id="259" r:id="rId5"/>
  </p:sldIdLst>
  <p:sldSz cx="12191695" cy="6858000" type="screen16x9"/>
  <p:notesSz cx="6858000" cy="9144000"/>
  <p:defaultTextStyle/>
</p:presentation>
</file>

<file path=ppt/presProps.xml><?xml version="1.0" encoding="utf-8"?>
<p:presentationPr xmlns:p="http://schemas.openxmlformats.org/presentationml/2006/main">
  <p:showPr showNarration="0" showAnimation="1" useTimings="1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xmlns:a="http://schemas.openxmlformats.org/drawingml/2006/main" n="142" d="100"/>
          <a:sy xmlns:a="http://schemas.openxmlformats.org/drawingml/2006/main" n="142" d="100"/>
        </p:scale>
        <p:origin x="0" y="0"/>
      </p:cViewPr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5eff6ca3d7444446" /><Relationship Type="http://schemas.openxmlformats.org/officeDocument/2006/relationships/slide" Target="/ppt/slides/slide2.xml" Id="rId2" /><Relationship Type="http://schemas.openxmlformats.org/officeDocument/2006/relationships/presProps" Target="/ppt/presProps.xml" Id="R681bd8bee0614f1f" /><Relationship Type="http://schemas.openxmlformats.org/officeDocument/2006/relationships/viewProps" Target="/ppt/viewProps.xml" Id="R5161657eedd2402e" /><Relationship Type="http://schemas.openxmlformats.org/officeDocument/2006/relationships/tableStyles" Target="/ppt/tableStyles.xml" Id="Ra064c192455a4ca5" /><Relationship Type="http://schemas.openxmlformats.org/officeDocument/2006/relationships/notesMaster" Target="/ppt/notesMasters/notesMaster1.xml" Id="R625243a4477f4b32" /><Relationship Type="http://schemas.openxmlformats.org/officeDocument/2006/relationships/slide" Target="/ppt/slides/slide3.xml" Id="rId3" /><Relationship Type="http://schemas.openxmlformats.org/officeDocument/2006/relationships/slide" Target="/ppt/slides/slide4.xml" Id="rId4" /><Relationship Type="http://schemas.openxmlformats.org/officeDocument/2006/relationships/slide" Target="/ppt/slides/slide5.xml" Id="rId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2.xml" Id="R2f1b1df2acc8441f" /></Relationships>
</file>

<file path=ppt/notesMasters/notesMaster1.xml><?xml version="1.0" encoding="utf-8"?>
<p:notesMaster xmlns:p="http://schemas.openxmlformats.org/presentationml/2006/main">
  <p:cSld>
    <p:bg>
      <p:bgPr>
        <a:noFill xmlns:a="http://schemas.openxmlformats.org/drawingml/2006/main"/>
      </p:bgPr>
    </p:bg>
    <p:spTree>
      <p:nvGrpSpPr>
        <p:cNvPr id="1" name="Notes Group Shape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Notes Placeholder"/>
          <p:cNvSpPr/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lide Image Placeholder"/>
          <p:cNvSpPr/>
          <p:nvPr>
            <p:ph type="sldImg" idx="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Date Placeholder"/>
          <p:cNvSpPr/>
          <p:nvPr>
            <p:ph type="dt" idx="3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5" name="Slide Number Placeholder"/>
          <p:cNvSpPr/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6" name="Footer Placeholder"/>
          <p:cNvSpPr/>
          <p:nvPr>
            <p:ph type="ftr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>
      <a:defRPr lang="en-US"/>
    </a:lvl1pPr>
    <a:lvl2pPr xmlns:a="http://schemas.openxmlformats.org/drawingml/2006/main">
      <a:defRPr lang="en-US"/>
    </a:lvl2pPr>
    <a:lvl3pPr xmlns:a="http://schemas.openxmlformats.org/drawingml/2006/main">
      <a:defRPr lang="en-US"/>
    </a:lvl3pPr>
    <a:lvl4pPr xmlns:a="http://schemas.openxmlformats.org/drawingml/2006/main">
      <a:defRPr lang="en-US"/>
    </a:lvl4pPr>
    <a:lvl5pPr xmlns:a="http://schemas.openxmlformats.org/drawingml/2006/main">
      <a:defRPr lang="en-US"/>
    </a:lvl5pPr>
    <a:lvl6pPr xmlns:a="http://schemas.openxmlformats.org/drawingml/2006/main">
      <a:defRPr lang="en-US"/>
    </a:lvl6pPr>
    <a:lvl7pPr xmlns:a="http://schemas.openxmlformats.org/drawingml/2006/main">
      <a:defRPr lang="en-US"/>
    </a:lvl7pPr>
    <a:lvl8pPr xmlns:a="http://schemas.openxmlformats.org/drawingml/2006/main">
      <a:defRPr lang="en-US"/>
    </a:lvl8pPr>
    <a:lvl9pPr xmlns:a="http://schemas.openxmlformats.org/drawingml/2006/main">
      <a:defRPr lang="en-US"/>
    </a:lvl9pPr>
  </p:notesStyle>
</p:notesMaster>
</file>

<file path=ppt/notesMasters/theme/theme2.xml><?xml version="1.0" encoding="utf-8"?>
<a:theme xmlns:thm15="http://schemas.microsoft.com/office/thememl/2012/main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342713d0d475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8072fba01485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fc684cf61415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e3f75e64145e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6613536fc4a1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40ffa9bc04f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03719101942a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19ff87cc4452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5014d9ea5492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1e39d054a4a9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eb0c1e2d2441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 Placeholder 2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838200" y="217487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10.xml><?xml version="1.0" encoding="utf-8"?>
<p:sldLayout xmlns:p="http://schemas.openxmlformats.org/presentationml/2006/main" type="vertTx">
  <p:cSld name="Vertical Title and Text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914400" y="365125"/>
            <a:ext cx="2743200" cy="6858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Text Placeholder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65125" y="365125"/>
            <a:ext cx="914400" cy="6858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11.xml><?xml version="1.0" encoding="utf-8"?>
<p:sldLayout xmlns:p="http://schemas.openxmlformats.org/presentationml/2006/main" type="twoObj">
  <p:cSld name="Two Content with Caption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Placeholder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685800" y="2174875"/>
            <a:ext cx="36576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Placeholder 3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127500" y="2174875"/>
            <a:ext cx="36576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5" name="Caption Placeholder 4"/>
          <p:cNvSpPr>
            <a:spLocks xmlns:a="http://schemas.openxmlformats.org/drawingml/2006/main" noGrp="1"/>
          </p:cNvSpPr>
          <p:nvPr>
            <p:ph type="obj" idx="3"/>
          </p:nvPr>
        </p:nvSpPr>
        <p:spPr>
          <a:xfrm xmlns:a="http://schemas.openxmlformats.org/drawingml/2006/main">
            <a:off x="685800" y="6200000"/>
            <a:ext cx="7090000" cy="60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2.xml><?xml version="1.0" encoding="utf-8"?>
<p:sldLayout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Placeholder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2174875"/>
            <a:ext cx="77724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3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Section Header Title 1"/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838200" y="36512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ection Header Text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217487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Two Content Title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Placeholder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685800" y="2174875"/>
            <a:ext cx="36576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Placeholder 3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127500" y="2174875"/>
            <a:ext cx="36576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5.xml><?xml version="1.0" encoding="utf-8"?>
<p:sldLayout xmlns:p="http://schemas.openxmlformats.org/presentationml/2006/main" type="twoObj">
  <p:cSld name="Comparison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Comparison Title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365125"/>
            <a:ext cx="8048625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Left Text Placeholder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899158"/>
            <a:ext cx="3889375" cy="350489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Right Text Placeholder 3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457200" y="899158"/>
            <a:ext cx="3889375" cy="350489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6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7772400" cy="14700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7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</p:spTree>
  </p:cSld>
  <p:clrMapOvr>
    <a:masterClrMapping xmlns:a="http://schemas.openxmlformats.org/drawingml/2006/main"/>
  </p:clrMapOvr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Picture Title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77724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Picture Placeholder 3"/>
          <p:cNvSpPr>
            <a:spLocks xmlns:a="http://schemas.openxmlformats.org/drawingml/2006/main" noGrp="1"/>
          </p:cNvSpPr>
          <p:nvPr>
            <p:ph type="pic" idx="2"/>
          </p:nvPr>
        </p:nvSpPr>
        <p:spPr>
          <a:xfrm xmlns:a="http://schemas.openxmlformats.org/drawingml/2006/main">
            <a:off x="838200" y="760000"/>
            <a:ext cx="7772400" cy="101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aption Placeholder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912625"/>
            <a:ext cx="77724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Layouts/slideLayout9.xml><?xml version="1.0" encoding="utf-8"?>
<p:sldLayout xmlns:p="http://schemas.openxmlformats.org/presentationml/2006/main" type="vertTitleAndTx">
  <p:cSld name="Title and Vertical Text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914400" y="365125"/>
            <a:ext cx="1828800" cy="6858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Vertical Text 2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2743200" y="365125"/>
            <a:ext cx="5486400" cy="6858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Relationship Type="http://schemas.openxmlformats.org/officeDocument/2006/relationships/slideLayout" Target="/ppt/slideLayouts/slideLayout6.xml" Id="rId6" /><Relationship Type="http://schemas.openxmlformats.org/officeDocument/2006/relationships/slideLayout" Target="/ppt/slideLayouts/slideLayout7.xml" Id="rId7" /><Relationship Type="http://schemas.openxmlformats.org/officeDocument/2006/relationships/slideLayout" Target="/ppt/slideLayouts/slideLayout8.xml" Id="rId8" /><Relationship Type="http://schemas.openxmlformats.org/officeDocument/2006/relationships/slideLayout" Target="/ppt/slideLayouts/slideLayout9.xml" Id="rId9" /><Relationship Type="http://schemas.openxmlformats.org/officeDocument/2006/relationships/slideLayout" Target="/ppt/slideLayouts/slideLayout10.xml" Id="rId10" /><Relationship Type="http://schemas.openxmlformats.org/officeDocument/2006/relationships/slideLayout" Target="/ppt/slideLayouts/slideLayout11.xml" Id="rId11" /><Relationship Type="http://schemas.openxmlformats.org/officeDocument/2006/relationships/theme" Target="/ppt/theme/theme1.xml" Id="rI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  <p:sldLayoutId xmlns:r="http://schemas.openxmlformats.org/officeDocument/2006/relationships" id="2147483654" r:id="rId6"/>
    <p:sldLayoutId xmlns:r="http://schemas.openxmlformats.org/officeDocument/2006/relationships" id="2147483655" r:id="rId7"/>
    <p:sldLayoutId xmlns:r="http://schemas.openxmlformats.org/officeDocument/2006/relationships" id="2147483656" r:id="rId8"/>
    <p:sldLayoutId xmlns:r="http://schemas.openxmlformats.org/officeDocument/2006/relationships" id="2147483657" r:id="rId9"/>
    <p:sldLayoutId xmlns:r="http://schemas.openxmlformats.org/officeDocument/2006/relationships" id="2147483658" r:id="rId10"/>
    <p:sldLayoutId xmlns:r="http://schemas.openxmlformats.org/officeDocument/2006/relationships" id="2147483659" r:id="rId11"/>
  </p:sldLayoutIdLst>
  <p:txStyles>
    <p:titleStyle/>
    <p:bodyStyle/>
    <p:otherStyle/>
  </p:txStyles>
</p:sldMaster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0656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5" name="Section Poster Wash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>
              <a:alpha val="50000"/>
            </a:srgbClr>
          </a:solidFill>
          <a:ln xmlns:a="http://schemas.openxmlformats.org/drawingml/2006/main">
            <a:solidFill>
              <a:srgbClr val="008C95"/>
            </a:solidFill>
          </a:ln>
        </p:spPr>
      </p:sp>
      <p:sp>
        <p:nvSpPr>
          <p:cNvPr id="2" name="TextBox 1" title="Slide title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48000" y="378000"/>
            <a:ext cx="2880000" cy="12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800">
                <a:solidFill>
                  <a:srgbClr val="B2DCDF"/>
                </a:solidFill>
                <a:latin typeface="Aptos"/>
              </a:rPr>
              <a:t>OfficeIMO.PowerPoint</a:t>
            </a:r>
            <a:endParaRPr lang="en-US"/>
          </a:p>
        </p:txBody>
      </p:sp>
      <p:sp>
        <p:nvSpPr>
          <p:cNvPr id="3" name="TextBox 2" title="OFFICEIMO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30000" y="6372000"/>
            <a:ext cx="2160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600" b="1">
                <a:solidFill>
                  <a:srgbClr val="FFFFFF"/>
                </a:solidFill>
                <a:latin typeface="Poppins"/>
              </a:rPr>
              <a:t>OFFICEIMO</a:t>
            </a:r>
            <a:endParaRPr lang="en-US"/>
          </a:p>
        </p:txBody>
      </p:sp>
      <p:sp>
        <p:nvSpPr>
          <p:cNvPr id="4" name="TextBox 3" title="Design brief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10247695" y="6372000"/>
            <a:ext cx="1476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algn="r"/>
            <a:r>
              <a:rPr lang="en-US" sz="1200" b="1">
                <a:solidFill>
                  <a:srgbClr val="FFFFFF"/>
                </a:solidFill>
                <a:latin typeface="Poppins"/>
              </a:rPr>
              <a:t>Design brief</a:t>
            </a:r>
            <a:endParaRPr lang="en-US"/>
          </a:p>
        </p:txBody>
      </p:sp>
      <p:sp>
        <p:nvSpPr>
          <p:cNvPr id="6" name="Section Poster Frame" title="Section Poster Frame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000" y="558000"/>
            <a:ext cx="11147695" cy="570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56B">
              <a:alpha val="0"/>
            </a:srgbClr>
          </a:solidFill>
          <a:ln xmlns:a="http://schemas.openxmlformats.org/drawingml/2006/main" w="8890">
            <a:solidFill>
              <a:srgbClr val="B2DCDF"/>
            </a:solidFill>
          </a:ln>
        </p:spPr>
      </p:sp>
      <p:sp>
        <p:nvSpPr>
          <p:cNvPr id="7" name="TextBox 4" title="Design brief recommendations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864000" y="2880360"/>
            <a:ext cx="10463695" cy="504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lang="en-US" sz="4200" b="1">
                <a:solidFill>
                  <a:srgbClr val="FFFFFF"/>
                </a:solidFill>
                <a:latin typeface="Poppins"/>
              </a:rPr>
              <a:t>Design brief recommendations</a:t>
            </a:r>
            <a:endParaRPr lang="en-US"/>
          </a:p>
        </p:txBody>
      </p:sp>
      <p:sp>
        <p:nvSpPr>
          <p:cNvPr id="8" name="Section Title Accent Underline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9848" y="3189960"/>
            <a:ext cx="1512000" cy="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100"/>
          </a:solidFill>
          <a:ln xmlns:a="http://schemas.openxmlformats.org/drawingml/2006/main" w="0">
            <a:solidFill>
              <a:srgbClr val="F4A100"/>
            </a:solidFill>
          </a:ln>
        </p:spPr>
      </p:sp>
      <p:sp>
        <p:nvSpPr>
          <p:cNvPr id="9" name="TextBox 5" title="Preview several directions, then choose one before rendering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1476000" y="3977640"/>
            <a:ext cx="9239695" cy="234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lang="en-US" sz="1400">
                <a:solidFill>
                  <a:srgbClr val="B2DCDF"/>
                </a:solidFill>
                <a:latin typeface="Aptos"/>
              </a:rPr>
              <a:t>Preview several directions, then choose one before rendering.</a:t>
            </a:r>
            <a:endParaRPr lang="en-US"/>
          </a:p>
        </p:txBody>
      </p:sp>
      <p:sp>
        <p:nvSpPr>
          <p:cNvPr id="10" name="Designer Direction 1" title="Designer Direction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F4A100"/>
            </a:solidFill>
          </a:ln>
        </p:spPr>
      </p:sp>
      <p:sp>
        <p:nvSpPr>
          <p:cNvPr id="11" name="Designer Direction Chevron 1B" title="Designer Direction Chevron 1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F4A100"/>
            </a:solidFill>
          </a:ln>
        </p:spPr>
      </p:sp>
      <p:sp>
        <p:nvSpPr>
          <p:cNvPr id="12" name="Designer Direction 2" title="Designer Direction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8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19">
            <a:solidFill>
              <a:srgbClr val="F4A100"/>
            </a:solidFill>
          </a:ln>
        </p:spPr>
      </p:sp>
      <p:sp>
        <p:nvSpPr>
          <p:cNvPr id="13" name="Designer Direction Chevron 2B" title="Designer Direction Chevron 2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8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19">
            <a:solidFill>
              <a:srgbClr val="F4A100"/>
            </a:solidFill>
          </a:ln>
        </p:spPr>
      </p:sp>
      <p:sp>
        <p:nvSpPr>
          <p:cNvPr id="14" name="Designer Direction 3" title="Designer Direction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2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938">
            <a:solidFill>
              <a:srgbClr val="F4A100"/>
            </a:solidFill>
          </a:ln>
        </p:spPr>
      </p:sp>
      <p:sp>
        <p:nvSpPr>
          <p:cNvPr id="15" name="Designer Direction Chevron 3B" title="Designer Direction Chevron 3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2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938">
            <a:solidFill>
              <a:srgbClr val="F4A100"/>
            </a:solidFill>
          </a:ln>
        </p:spPr>
      </p:sp>
      <p:sp>
        <p:nvSpPr>
          <p:cNvPr id="16" name="Designer Direction 4" title="Designer Direction 4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6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557">
            <a:solidFill>
              <a:srgbClr val="F4A100"/>
            </a:solidFill>
          </a:ln>
        </p:spPr>
      </p:sp>
      <p:sp>
        <p:nvSpPr>
          <p:cNvPr id="17" name="Designer Direction Chevron 4B" title="Designer Direction Chevron 4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6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557">
            <a:solidFill>
              <a:srgbClr val="F4A100"/>
            </a:solidFill>
          </a:ln>
        </p:spPr>
      </p:sp>
      <p:sp>
        <p:nvSpPr>
          <p:cNvPr id="18" name="Designer Direction 5" title="Designer Direction 5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0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176">
            <a:solidFill>
              <a:srgbClr val="F4A100"/>
            </a:solidFill>
          </a:ln>
        </p:spPr>
      </p:sp>
      <p:sp>
        <p:nvSpPr>
          <p:cNvPr id="19" name="Designer Direction Chevron 5B" title="Designer Direction Chevron 5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0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176">
            <a:solidFill>
              <a:srgbClr val="F4A100"/>
            </a:solidFill>
          </a:ln>
        </p:spPr>
      </p:sp>
      <p:sp>
        <p:nvSpPr>
          <p:cNvPr id="20" name="Designer Direction 6" title="Designer Direction 6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4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795">
            <a:solidFill>
              <a:srgbClr val="F4A100"/>
            </a:solidFill>
          </a:ln>
        </p:spPr>
      </p:sp>
      <p:sp>
        <p:nvSpPr>
          <p:cNvPr id="21" name="Designer Direction Chevron 6B" title="Designer Direction Chevron 6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4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795">
            <a:solidFill>
              <a:srgbClr val="F4A100"/>
            </a:solidFill>
          </a:ln>
        </p:spPr>
      </p:sp>
      <p:sp>
        <p:nvSpPr>
          <p:cNvPr id="22" name="Designer Direction 7" title="Designer Direction 7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8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14">
            <a:solidFill>
              <a:srgbClr val="F4A100"/>
            </a:solidFill>
          </a:ln>
        </p:spPr>
      </p:sp>
      <p:sp>
        <p:nvSpPr>
          <p:cNvPr id="23" name="Designer Direction Chevron 7B" title="Designer Direction Chevron 7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8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14">
            <a:solidFill>
              <a:srgbClr val="F4A100"/>
            </a:solidFill>
          </a:ln>
        </p:spPr>
      </p:sp>
      <p:sp>
        <p:nvSpPr>
          <p:cNvPr id="24" name="Designer Direction 8" title="Designer Direction 8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033">
            <a:solidFill>
              <a:srgbClr val="F4A100"/>
            </a:solidFill>
          </a:ln>
        </p:spPr>
      </p:sp>
      <p:sp>
        <p:nvSpPr>
          <p:cNvPr id="25" name="Designer Direction Chevron 8B" title="Designer Direction Chevron 8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033">
            <a:solidFill>
              <a:srgbClr val="F4A100"/>
            </a:solidFill>
          </a:ln>
        </p:spPr>
      </p:sp>
      <p:sp>
        <p:nvSpPr>
          <p:cNvPr id="26" name="Designer Direction 9" title="Designer Direction 9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6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652">
            <a:solidFill>
              <a:srgbClr val="F4A100"/>
            </a:solidFill>
          </a:ln>
        </p:spPr>
      </p:sp>
      <p:sp>
        <p:nvSpPr>
          <p:cNvPr id="27" name="Designer Direction Chevron 9B" title="Designer Direction Chevron 9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6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652">
            <a:solidFill>
              <a:srgbClr val="F4A100"/>
            </a:solidFill>
          </a:ln>
        </p:spPr>
      </p:sp>
      <p:sp>
        <p:nvSpPr>
          <p:cNvPr id="28" name="Designer Direction 10" title="Designer Direction 10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0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271">
            <a:solidFill>
              <a:srgbClr val="F4A100"/>
            </a:solidFill>
          </a:ln>
        </p:spPr>
      </p:sp>
      <p:sp>
        <p:nvSpPr>
          <p:cNvPr id="29" name="Designer Direction Chevron 10B" title="Designer Direction Chevron 10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0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271">
            <a:solidFill>
              <a:srgbClr val="F4A100"/>
            </a:solidFill>
          </a:ln>
        </p:spPr>
      </p:sp>
      <p:sp>
        <p:nvSpPr>
          <p:cNvPr id="30" name="Designer Direction 11" title="Designer Direction 1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4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F4A100"/>
            </a:solidFill>
          </a:ln>
        </p:spPr>
      </p:sp>
      <p:sp>
        <p:nvSpPr>
          <p:cNvPr id="31" name="Designer Direction Chevron 11B" title="Designer Direction Chevron 11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4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F4A100"/>
            </a:solidFill>
          </a:ln>
        </p:spPr>
      </p:sp>
      <p:sp>
        <p:nvSpPr>
          <p:cNvPr id="32" name="Designer Direction 12" title="Designer Direction 1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8761" y="4670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509">
            <a:solidFill>
              <a:srgbClr val="F4A100"/>
            </a:solidFill>
          </a:ln>
        </p:spPr>
      </p:sp>
      <p:sp>
        <p:nvSpPr>
          <p:cNvPr id="33" name="Designer Direction Chevron 12B" title="Designer Direction Chevron 12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8761" y="470664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509">
            <a:solidFill>
              <a:srgbClr val="F4A100"/>
            </a:solidFill>
          </a:ln>
        </p:spPr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Designer Light Diagonal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3675" y="0"/>
            <a:ext cx="2682173" cy="6858000"/>
          </a:xfrm>
          <a:prstGeom xmlns:a="http://schemas.openxmlformats.org/drawingml/2006/main" prst="parallelogram">
            <a:avLst/>
          </a:prstGeom>
          <a:solidFill xmlns:a="http://schemas.openxmlformats.org/drawingml/2006/main">
            <a:srgbClr val="F6FAFC">
              <a:alpha val="65000"/>
            </a:srgbClr>
          </a:solidFill>
          <a:ln xmlns:a="http://schemas.openxmlformats.org/drawingml/2006/main">
            <a:solidFill>
              <a:srgbClr val="F6FAFC"/>
            </a:solidFill>
          </a:ln>
        </p:spPr>
      </p:sp>
      <p:sp>
        <p:nvSpPr>
          <p:cNvPr id="3" name="TextBox 1" title="Slide title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48000" y="378000"/>
            <a:ext cx="2880000" cy="12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800">
                <a:solidFill>
                  <a:srgbClr val="8A949E"/>
                </a:solidFill>
                <a:latin typeface="Aptos"/>
              </a:rPr>
              <a:t>OfficeIMO.PowerPoint</a:t>
            </a:r>
            <a:endParaRPr lang="en-US"/>
          </a:p>
        </p:txBody>
      </p:sp>
      <p:sp>
        <p:nvSpPr>
          <p:cNvPr id="4" name="TextBox 2" title="OFFICEIMO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30000" y="6372000"/>
            <a:ext cx="2160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600" b="1">
                <a:solidFill>
                  <a:srgbClr val="00656B"/>
                </a:solidFill>
                <a:latin typeface="Poppins"/>
              </a:rPr>
              <a:t>OFFICEIMO</a:t>
            </a:r>
            <a:endParaRPr lang="en-US"/>
          </a:p>
        </p:txBody>
      </p:sp>
      <p:sp>
        <p:nvSpPr>
          <p:cNvPr id="5" name="TextBox 3" title="Design brief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10247695" y="6372000"/>
            <a:ext cx="1476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algn="r"/>
            <a:r>
              <a:rPr lang="en-US" sz="1200" b="1">
                <a:solidFill>
                  <a:srgbClr val="00656B"/>
                </a:solidFill>
                <a:latin typeface="Poppins"/>
              </a:rPr>
              <a:t>Design brief</a:t>
            </a:r>
            <a:endParaRPr lang="en-US"/>
          </a:p>
        </p:txBody>
      </p:sp>
      <p:sp>
        <p:nvSpPr>
          <p:cNvPr id="6" name="Designer Direction 1" title="Designer Direction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7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008C95"/>
            </a:solidFill>
          </a:ln>
        </p:spPr>
      </p:sp>
      <p:sp>
        <p:nvSpPr>
          <p:cNvPr id="7" name="Designer Direction Chevron 1B" title="Designer Direction Chevron 1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7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008C95"/>
            </a:solidFill>
          </a:ln>
        </p:spPr>
      </p:sp>
      <p:sp>
        <p:nvSpPr>
          <p:cNvPr id="8" name="Designer Direction 2" title="Designer Direction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19">
            <a:solidFill>
              <a:srgbClr val="008C95"/>
            </a:solidFill>
          </a:ln>
        </p:spPr>
      </p:sp>
      <p:sp>
        <p:nvSpPr>
          <p:cNvPr id="9" name="Designer Direction Chevron 2B" title="Designer Direction Chevron 2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19">
            <a:solidFill>
              <a:srgbClr val="008C95"/>
            </a:solidFill>
          </a:ln>
        </p:spPr>
      </p:sp>
      <p:sp>
        <p:nvSpPr>
          <p:cNvPr id="10" name="Designer Direction 3" title="Designer Direction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79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938">
            <a:solidFill>
              <a:srgbClr val="008C95"/>
            </a:solidFill>
          </a:ln>
        </p:spPr>
      </p:sp>
      <p:sp>
        <p:nvSpPr>
          <p:cNvPr id="11" name="Designer Direction Chevron 3B" title="Designer Direction Chevron 3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79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938">
            <a:solidFill>
              <a:srgbClr val="008C95"/>
            </a:solidFill>
          </a:ln>
        </p:spPr>
      </p:sp>
      <p:sp>
        <p:nvSpPr>
          <p:cNvPr id="12" name="Designer Direction 4" title="Designer Direction 4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5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557">
            <a:solidFill>
              <a:srgbClr val="008C95"/>
            </a:solidFill>
          </a:ln>
        </p:spPr>
      </p:sp>
      <p:sp>
        <p:nvSpPr>
          <p:cNvPr id="13" name="Designer Direction Chevron 4B" title="Designer Direction Chevron 4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5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557">
            <a:solidFill>
              <a:srgbClr val="008C95"/>
            </a:solidFill>
          </a:ln>
        </p:spPr>
      </p:sp>
      <p:sp>
        <p:nvSpPr>
          <p:cNvPr id="14" name="Designer Direction 5" title="Designer Direction 5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1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176">
            <a:solidFill>
              <a:srgbClr val="008C95"/>
            </a:solidFill>
          </a:ln>
        </p:spPr>
      </p:sp>
      <p:sp>
        <p:nvSpPr>
          <p:cNvPr id="15" name="Designer Direction Chevron 5B" title="Designer Direction Chevron 5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1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176">
            <a:solidFill>
              <a:srgbClr val="008C95"/>
            </a:solidFill>
          </a:ln>
        </p:spPr>
      </p:sp>
      <p:sp>
        <p:nvSpPr>
          <p:cNvPr id="16" name="Designer Direction 6" title="Designer Direction 6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7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795">
            <a:solidFill>
              <a:srgbClr val="008C95"/>
            </a:solidFill>
          </a:ln>
        </p:spPr>
      </p:sp>
      <p:sp>
        <p:nvSpPr>
          <p:cNvPr id="17" name="Designer Direction Chevron 6B" title="Designer Direction Chevron 6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7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795">
            <a:solidFill>
              <a:srgbClr val="008C95"/>
            </a:solidFill>
          </a:ln>
        </p:spPr>
      </p:sp>
      <p:sp>
        <p:nvSpPr>
          <p:cNvPr id="18" name="Designer Direction 7" title="Designer Direction 7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14">
            <a:solidFill>
              <a:srgbClr val="008C95"/>
            </a:solidFill>
          </a:ln>
        </p:spPr>
      </p:sp>
      <p:sp>
        <p:nvSpPr>
          <p:cNvPr id="19" name="Designer Direction Chevron 7B" title="Designer Direction Chevron 7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14">
            <a:solidFill>
              <a:srgbClr val="008C95"/>
            </a:solidFill>
          </a:ln>
        </p:spPr>
      </p:sp>
      <p:sp>
        <p:nvSpPr>
          <p:cNvPr id="20" name="Designer Direction 8" title="Designer Direction 8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09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033">
            <a:solidFill>
              <a:srgbClr val="008C95"/>
            </a:solidFill>
          </a:ln>
        </p:spPr>
      </p:sp>
      <p:sp>
        <p:nvSpPr>
          <p:cNvPr id="21" name="Designer Direction Chevron 8B" title="Designer Direction Chevron 8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09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033">
            <a:solidFill>
              <a:srgbClr val="008C95"/>
            </a:solidFill>
          </a:ln>
        </p:spPr>
      </p:sp>
      <p:sp>
        <p:nvSpPr>
          <p:cNvPr id="22" name="Designer Direction 9" title="Designer Direction 9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5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652">
            <a:solidFill>
              <a:srgbClr val="008C95"/>
            </a:solidFill>
          </a:ln>
        </p:spPr>
      </p:sp>
      <p:sp>
        <p:nvSpPr>
          <p:cNvPr id="23" name="Designer Direction Chevron 9B" title="Designer Direction Chevron 9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5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652">
            <a:solidFill>
              <a:srgbClr val="008C95"/>
            </a:solidFill>
          </a:ln>
        </p:spPr>
      </p:sp>
      <p:sp>
        <p:nvSpPr>
          <p:cNvPr id="24" name="Designer Direction 10" title="Designer Direction 10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1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271">
            <a:solidFill>
              <a:srgbClr val="008C95"/>
            </a:solidFill>
          </a:ln>
        </p:spPr>
      </p:sp>
      <p:sp>
        <p:nvSpPr>
          <p:cNvPr id="25" name="Designer Direction Chevron 10B" title="Designer Direction Chevron 10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1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271">
            <a:solidFill>
              <a:srgbClr val="008C95"/>
            </a:solidFill>
          </a:ln>
        </p:spPr>
      </p:sp>
      <p:sp>
        <p:nvSpPr>
          <p:cNvPr id="26" name="Designer Direction 11" title="Designer Direction 1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87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008C95"/>
            </a:solidFill>
          </a:ln>
        </p:spPr>
      </p:sp>
      <p:sp>
        <p:nvSpPr>
          <p:cNvPr id="27" name="Designer Direction Chevron 11B" title="Designer Direction Chevron 11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87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008C95"/>
            </a:solidFill>
          </a:ln>
        </p:spPr>
      </p:sp>
      <p:sp>
        <p:nvSpPr>
          <p:cNvPr id="28" name="Designer Direction 12" title="Designer Direction 1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3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509">
            <a:solidFill>
              <a:srgbClr val="008C95"/>
            </a:solidFill>
          </a:ln>
        </p:spPr>
      </p:sp>
      <p:sp>
        <p:nvSpPr>
          <p:cNvPr id="29" name="Designer Direction Chevron 12B" title="Designer Direction Chevron 12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3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509">
            <a:solidFill>
              <a:srgbClr val="008C95"/>
            </a:solidFill>
          </a:ln>
        </p:spPr>
      </p:sp>
      <p:sp>
        <p:nvSpPr>
          <p:cNvPr id="30" name="TextBox 4" title="Generated alternatives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540000" y="522000"/>
            <a:ext cx="7315017" cy="36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2900" b="1">
                <a:solidFill>
                  <a:srgbClr val="30343B"/>
                </a:solidFill>
                <a:latin typeface="Poppins"/>
              </a:rPr>
              <a:t>Generated alternatives</a:t>
            </a:r>
            <a:endParaRPr lang="en-US"/>
          </a:p>
        </p:txBody>
      </p:sp>
      <p:sp>
        <p:nvSpPr>
          <p:cNvPr id="31" name="TextBox 5" title="The caller can inspect direction, mood, density, fonts, colors, and recommend..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558000" y="972000"/>
            <a:ext cx="7071183" cy="18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200" b="1">
                <a:solidFill>
                  <a:srgbClr val="65717D"/>
                </a:solidFill>
                <a:latin typeface="Aptos"/>
              </a:rPr>
              <a:t>The caller can inspect direction, mood, density, fonts, colors, and recommendation reasons.</a:t>
            </a:r>
            <a:endParaRPr lang="en-US"/>
          </a:p>
        </p:txBody>
      </p:sp>
      <p:sp>
        <p:nvSpPr>
          <p:cNvPr id="32" name="Designer Card 1" title="Designer Card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1458000"/>
            <a:ext cx="2602423" cy="372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>
              <a:alpha val="12000"/>
            </a:srgbClr>
          </a:solidFill>
          <a:ln xmlns:a="http://schemas.openxmlformats.org/drawingml/2006/main" w="3175">
            <a:solidFill>
              <a:srgbClr val="008C95"/>
            </a:solidFill>
          </a:ln>
        </p:spPr>
      </p:sp>
      <p:sp>
        <p:nvSpPr>
          <p:cNvPr id="33" name="Designer Card Accent 1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1458000"/>
            <a:ext cx="2602423" cy="6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/>
          </a:solidFill>
          <a:ln xmlns:a="http://schemas.openxmlformats.org/drawingml/2006/main">
            <a:solidFill>
              <a:srgbClr val="008C95"/>
            </a:solidFill>
          </a:ln>
        </p:spPr>
      </p:sp>
      <p:sp>
        <p:nvSpPr>
          <p:cNvPr id="34" name="TextBox 6" title="Field Proof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02000" y="1692000"/>
            <a:ext cx="2278423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500" b="1">
                <a:solidFill>
                  <a:srgbClr val="30343B"/>
                </a:solidFill>
                <a:latin typeface="Poppins"/>
              </a:rPr>
              <a:t>Field Proof</a:t>
            </a:r>
            <a:endParaRPr lang="en-US"/>
          </a:p>
        </p:txBody>
      </p:sp>
      <p:sp>
        <p:nvSpPr>
          <p:cNvPr id="35" name="TextBox 7" title="Score: 6 SplitComplementary / VisualFirst Energetic / Geometric Poppins + Aptos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38000" y="2016000"/>
            <a:ext cx="2224423" cy="304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Score: 6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SplitComplementary / VisualFirst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Energetic / Geometric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Poppins + Aptos</a:t>
            </a:r>
            <a:endParaRPr lang="en-US"/>
          </a:p>
        </p:txBody>
      </p:sp>
      <p:sp>
        <p:nvSpPr>
          <p:cNvPr id="36" name="Designer Card 2" title="Designer Card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6423" y="1458000"/>
            <a:ext cx="2602423" cy="372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>
              <a:alpha val="12000"/>
            </a:srgbClr>
          </a:solidFill>
          <a:ln xmlns:a="http://schemas.openxmlformats.org/drawingml/2006/main" w="3175">
            <a:solidFill>
              <a:srgbClr val="008C95"/>
            </a:solidFill>
          </a:ln>
        </p:spPr>
      </p:sp>
      <p:sp>
        <p:nvSpPr>
          <p:cNvPr id="37" name="Designer Card Accent 2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6423" y="1458000"/>
            <a:ext cx="2602423" cy="6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/>
          </a:solidFill>
          <a:ln xmlns:a="http://schemas.openxmlformats.org/drawingml/2006/main">
            <a:solidFill>
              <a:srgbClr val="008C95"/>
            </a:solidFill>
          </a:ln>
        </p:spPr>
      </p:sp>
      <p:sp>
        <p:nvSpPr>
          <p:cNvPr id="38" name="TextBox 8" title="Board Story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3538423" y="1692000"/>
            <a:ext cx="2278423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500" b="1">
                <a:solidFill>
                  <a:srgbClr val="30343B"/>
                </a:solidFill>
                <a:latin typeface="Poppins"/>
              </a:rPr>
              <a:t>Board Story</a:t>
            </a:r>
            <a:endParaRPr lang="en-US"/>
          </a:p>
        </p:txBody>
      </p:sp>
      <p:sp>
        <p:nvSpPr>
          <p:cNvPr id="39" name="TextBox 9" title="Score: 0 SplitComplementary / VisualFirst Corporate / Soft Georgia + Aptos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3574423" y="2016000"/>
            <a:ext cx="2224423" cy="304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Score: 0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SplitComplementary / VisualFirst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Corporate / Soft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Georgia + Aptos</a:t>
            </a:r>
            <a:endParaRPr lang="en-US"/>
          </a:p>
        </p:txBody>
      </p:sp>
      <p:sp>
        <p:nvSpPr>
          <p:cNvPr id="40" name="Designer Card 3" title="Designer Card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2846" y="1458000"/>
            <a:ext cx="2602423" cy="372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>
              <a:alpha val="12000"/>
            </a:srgbClr>
          </a:solidFill>
          <a:ln xmlns:a="http://schemas.openxmlformats.org/drawingml/2006/main" w="3175">
            <a:solidFill>
              <a:srgbClr val="008C95"/>
            </a:solidFill>
          </a:ln>
        </p:spPr>
      </p:sp>
      <p:sp>
        <p:nvSpPr>
          <p:cNvPr id="41" name="Designer Card Accent 3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2846" y="1458000"/>
            <a:ext cx="2602423" cy="6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/>
          </a:solidFill>
          <a:ln xmlns:a="http://schemas.openxmlformats.org/drawingml/2006/main">
            <a:solidFill>
              <a:srgbClr val="008C95"/>
            </a:solidFill>
          </a:ln>
        </p:spPr>
      </p:sp>
      <p:sp>
        <p:nvSpPr>
          <p:cNvPr id="42" name="TextBox 10" title="Quiet Appendix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374846" y="1692000"/>
            <a:ext cx="2278423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500" b="1">
                <a:solidFill>
                  <a:srgbClr val="30343B"/>
                </a:solidFill>
                <a:latin typeface="Poppins"/>
              </a:rPr>
              <a:t>Quiet Appendix</a:t>
            </a:r>
            <a:endParaRPr lang="en-US"/>
          </a:p>
        </p:txBody>
      </p:sp>
      <p:sp>
        <p:nvSpPr>
          <p:cNvPr id="43" name="TextBox 11" title="Score: 0 SplitComplementary / VisualFirst Minimal / Minimal Aptos Display + A..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410846" y="2016000"/>
            <a:ext cx="2224423" cy="304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Score: 0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SplitComplementary / VisualFirst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Minimal / Minimal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Aptos Display + Aptos</a:t>
            </a:r>
            <a:endParaRPr lang="en-US"/>
          </a:p>
        </p:txBody>
      </p:sp>
      <p:sp>
        <p:nvSpPr>
          <p:cNvPr id="44" name="Designer Card 4" title="Designer Card 4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9269" y="1458000"/>
            <a:ext cx="2602423" cy="372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>
              <a:alpha val="12000"/>
            </a:srgbClr>
          </a:solidFill>
          <a:ln xmlns:a="http://schemas.openxmlformats.org/drawingml/2006/main" w="3175">
            <a:solidFill>
              <a:srgbClr val="008C95"/>
            </a:solidFill>
          </a:ln>
        </p:spPr>
      </p:sp>
      <p:sp>
        <p:nvSpPr>
          <p:cNvPr id="45" name="Designer Card Accent 4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9269" y="1458000"/>
            <a:ext cx="2602423" cy="6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/>
          </a:solidFill>
          <a:ln xmlns:a="http://schemas.openxmlformats.org/drawingml/2006/main">
            <a:solidFill>
              <a:srgbClr val="008C95"/>
            </a:solidFill>
          </a:ln>
        </p:spPr>
      </p:sp>
      <p:sp>
        <p:nvSpPr>
          <p:cNvPr id="46" name="TextBox 12" title="Structured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9211269" y="1692000"/>
            <a:ext cx="2278423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500" b="1">
                <a:solidFill>
                  <a:srgbClr val="30343B"/>
                </a:solidFill>
                <a:latin typeface="Poppins"/>
              </a:rPr>
              <a:t>Structured</a:t>
            </a:r>
            <a:endParaRPr lang="en-US"/>
          </a:p>
        </p:txBody>
      </p:sp>
      <p:sp>
        <p:nvSpPr>
          <p:cNvPr id="47" name="TextBox 13" title="Score: 3 SplitComplementary / VisualFirst Corporate / Geometric Poppins + Lato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9247269" y="2016000"/>
            <a:ext cx="2224423" cy="304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Score: 3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SplitComplementary / VisualFirst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Corporate / Geometric</a:t>
            </a:r>
            <a:endParaRPr lang="en-US"/>
          </a:p>
          <a:p xmlns:a="http://schemas.openxmlformats.org/drawingml/2006/main">
            <a:pPr marL="203200" indent="-203200">
              <a:lnSpc>
                <a:spcPct val="115000"/>
              </a:lnSpc>
              <a:spcAft>
                <a:spcPts val="200"/>
              </a:spcAft>
              <a:buSzPct val="70000"/>
              <a:buChar char="•"/>
            </a:pPr>
            <a:r>
              <a:rPr lang="en-US" sz="900">
                <a:solidFill>
                  <a:srgbClr val="65717D"/>
                </a:solidFill>
                <a:latin typeface="Aptos"/>
              </a:rPr>
              <a:t> Poppins + Lato</a:t>
            </a:r>
            <a:endParaRPr lang="en-US"/>
          </a:p>
        </p:txBody>
      </p:sp>
      <p:sp>
        <p:nvSpPr>
          <p:cNvPr id="48" name="Designer Supporting Band" title="Designer Supporting 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000" y="5688000"/>
            <a:ext cx="11075695" cy="6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solidFill>
              <a:srgbClr val="D5E3EA"/>
            </a:solidFill>
          </a:ln>
          <a:effectLst xmlns:a="http://schemas.openxmlformats.org/drawingml/2006/main">
            <a:outerShdw blurRad="50800" dist="12700" dir="5400000" rotWithShape="0">
              <a:srgbClr val="000000">
                <a:alpha val="12000"/>
              </a:srgbClr>
            </a:outerShdw>
          </a:effectLst>
        </p:spPr>
      </p:sp>
      <p:sp>
        <p:nvSpPr>
          <p:cNvPr id="49" name="TextBox 14" title="Recommendations are explainable, not hidden template magic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74000" y="5850000"/>
            <a:ext cx="10643695" cy="324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300">
                <a:solidFill>
                  <a:srgbClr val="65717D"/>
                </a:solidFill>
                <a:latin typeface="Aptos"/>
              </a:rPr>
              <a:t>Recommendations are explainable, not hidden template magic.</a:t>
            </a:r>
            <a:endParaRPr lang="en-US"/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0656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Designer Plane Left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360000" y="0"/>
            <a:ext cx="5852014" cy="6858000"/>
          </a:xfrm>
          <a:prstGeom xmlns:a="http://schemas.openxmlformats.org/drawingml/2006/main" prst="parallelogram">
            <a:avLst/>
          </a:prstGeom>
          <a:solidFill xmlns:a="http://schemas.openxmlformats.org/drawingml/2006/main">
            <a:srgbClr val="30343B">
              <a:alpha val="82000"/>
            </a:srgbClr>
          </a:solidFill>
          <a:ln xmlns:a="http://schemas.openxmlformats.org/drawingml/2006/main">
            <a:solidFill>
              <a:srgbClr val="30343B"/>
            </a:solidFill>
          </a:ln>
        </p:spPr>
      </p:sp>
      <p:sp>
        <p:nvSpPr>
          <p:cNvPr id="3" name="Designer Plane Middle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8180" y="0"/>
            <a:ext cx="3291758" cy="6858000"/>
          </a:xfrm>
          <a:prstGeom xmlns:a="http://schemas.openxmlformats.org/drawingml/2006/main" prst="parallelogram">
            <a:avLst/>
          </a:prstGeom>
          <a:solidFill xmlns:a="http://schemas.openxmlformats.org/drawingml/2006/main">
            <a:srgbClr val="00656B">
              <a:alpha val="65000"/>
            </a:srgbClr>
          </a:solidFill>
          <a:ln xmlns:a="http://schemas.openxmlformats.org/drawingml/2006/main">
            <a:solidFill>
              <a:srgbClr val="00656B"/>
            </a:solidFill>
          </a:ln>
        </p:spPr>
      </p:sp>
      <p:sp>
        <p:nvSpPr>
          <p:cNvPr id="4" name="TextBox 1" title="Slide title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48000" y="378000"/>
            <a:ext cx="2880000" cy="12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800">
                <a:solidFill>
                  <a:srgbClr val="B2DCDF"/>
                </a:solidFill>
                <a:latin typeface="Aptos"/>
              </a:rPr>
              <a:t>OfficeIMO.PowerPoint</a:t>
            </a:r>
            <a:endParaRPr lang="en-US"/>
          </a:p>
        </p:txBody>
      </p:sp>
      <p:sp>
        <p:nvSpPr>
          <p:cNvPr id="5" name="TextBox 2" title="OFFICEIMO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30000" y="6372000"/>
            <a:ext cx="2160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600" b="1">
                <a:solidFill>
                  <a:srgbClr val="FFFFFF"/>
                </a:solidFill>
                <a:latin typeface="Poppins"/>
              </a:rPr>
              <a:t>OFFICEIMO</a:t>
            </a:r>
            <a:endParaRPr lang="en-US"/>
          </a:p>
        </p:txBody>
      </p:sp>
      <p:sp>
        <p:nvSpPr>
          <p:cNvPr id="6" name="TextBox 3" title="Design brief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10247695" y="6372000"/>
            <a:ext cx="1476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algn="r"/>
            <a:r>
              <a:rPr lang="en-US" sz="1200" b="1">
                <a:solidFill>
                  <a:srgbClr val="FFFFFF"/>
                </a:solidFill>
                <a:latin typeface="Poppins"/>
              </a:rPr>
              <a:t>Design brief</a:t>
            </a:r>
            <a:endParaRPr lang="en-US"/>
          </a:p>
        </p:txBody>
      </p:sp>
      <p:sp>
        <p:nvSpPr>
          <p:cNvPr id="7" name="TextBox 4" title="Caller workflow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66000" y="522000"/>
            <a:ext cx="6339681" cy="39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3300" b="1">
                <a:solidFill>
                  <a:srgbClr val="FFFFFF"/>
                </a:solidFill>
                <a:latin typeface="Poppins"/>
              </a:rPr>
              <a:t>Caller workflow</a:t>
            </a:r>
            <a:endParaRPr lang="en-US"/>
          </a:p>
        </p:txBody>
      </p:sp>
      <p:sp>
        <p:nvSpPr>
          <p:cNvPr id="8" name="TextBox 5" title="Keep the API simple while preserving room for different visual outcomes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84000" y="1000800"/>
            <a:ext cx="7071183" cy="18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300" b="1">
                <a:solidFill>
                  <a:srgbClr val="B2DCDF"/>
                </a:solidFill>
                <a:latin typeface="Aptos"/>
              </a:rPr>
              <a:t>Keep the API simple while preserving room for different visual outcomes.</a:t>
            </a:r>
            <a:endParaRPr lang="en-US"/>
          </a:p>
        </p:txBody>
      </p:sp>
      <p:sp>
        <p:nvSpPr>
          <p:cNvPr id="9" name="Process Connector 1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1200" y="3432060"/>
            <a:ext cx="2204623" cy="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008C95"/>
            </a:solidFill>
            <a:headEnd type="none" w="sm" len="sm"/>
            <a:tailEnd type="triangle" w="sm" len="sm"/>
          </a:ln>
        </p:spPr>
      </p:sp>
      <p:sp>
        <p:nvSpPr>
          <p:cNvPr id="10" name="Process Connector 2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8623" y="3432060"/>
            <a:ext cx="2204623" cy="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924912"/>
            </a:solidFill>
            <a:headEnd type="none" w="sm" len="sm"/>
            <a:tailEnd type="triangle" w="sm" len="sm"/>
          </a:ln>
        </p:spPr>
      </p:sp>
      <p:sp>
        <p:nvSpPr>
          <p:cNvPr id="11" name="Process Connector 3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6046" y="3432060"/>
            <a:ext cx="2204623" cy="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8B153D"/>
            </a:solidFill>
            <a:headEnd type="none" w="sm" len="sm"/>
            <a:tailEnd type="triangle" w="sm" len="sm"/>
          </a:ln>
        </p:spPr>
      </p:sp>
      <p:sp>
        <p:nvSpPr>
          <p:cNvPr id="12" name="Process Node Halo 1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200" y="319446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2DCDF">
              <a:alpha val="22000"/>
            </a:srgbClr>
          </a:solidFill>
          <a:ln xmlns:a="http://schemas.openxmlformats.org/drawingml/2006/main" w="2540">
            <a:solidFill>
              <a:srgbClr val="B2DCDF"/>
            </a:solidFill>
          </a:ln>
        </p:spPr>
      </p:sp>
      <p:sp>
        <p:nvSpPr>
          <p:cNvPr id="13" name="Process Node 1" title="Process Node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000" y="3223260"/>
            <a:ext cx="417600" cy="417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656B">
              <a:alpha val="92000"/>
            </a:srgbClr>
          </a:solidFill>
          <a:ln xmlns:a="http://schemas.openxmlformats.org/drawingml/2006/main" w="15240">
            <a:solidFill>
              <a:srgbClr val="B2DCDF"/>
            </a:solidFill>
          </a:ln>
        </p:spPr>
      </p:sp>
      <p:sp>
        <p:nvSpPr>
          <p:cNvPr id="14" name="TextBox 6" title="1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56000" y="3219660"/>
            <a:ext cx="417600" cy="417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lang="en-US" sz="2000" b="1">
                <a:solidFill>
                  <a:srgbClr val="FFFFFF"/>
                </a:solidFill>
                <a:latin typeface="Poppins"/>
              </a:rPr>
              <a:t>1</a:t>
            </a:r>
            <a:endParaRPr lang="en-US"/>
          </a:p>
        </p:txBody>
      </p:sp>
      <p:sp>
        <p:nvSpPr>
          <p:cNvPr id="15" name="TextBox 7" title="Describe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56000" y="3781260"/>
            <a:ext cx="2467423" cy="25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300" b="1">
                <a:solidFill>
                  <a:srgbClr val="FFFFFF"/>
                </a:solidFill>
                <a:latin typeface="Poppins"/>
              </a:rPr>
              <a:t>Describe</a:t>
            </a:r>
            <a:endParaRPr lang="en-US"/>
          </a:p>
        </p:txBody>
      </p:sp>
      <p:sp>
        <p:nvSpPr>
          <p:cNvPr id="16" name="TextBox 8" title="Create deterministic alternatives from brand, seed, and purpose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56000" y="4105260"/>
            <a:ext cx="2467423" cy="61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000">
                <a:solidFill>
                  <a:srgbClr val="B2DCDF"/>
                </a:solidFill>
                <a:latin typeface="Aptos"/>
              </a:rPr>
              <a:t>Create deterministic alternatives from brand, seed, and purpose.</a:t>
            </a:r>
            <a:endParaRPr lang="en-US"/>
          </a:p>
        </p:txBody>
      </p:sp>
      <p:sp>
        <p:nvSpPr>
          <p:cNvPr id="17" name="Process Node Halo 2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4623" y="319446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2DCDF">
              <a:alpha val="22000"/>
            </a:srgbClr>
          </a:solidFill>
          <a:ln xmlns:a="http://schemas.openxmlformats.org/drawingml/2006/main" w="2540">
            <a:solidFill>
              <a:srgbClr val="B2DCDF"/>
            </a:solidFill>
          </a:ln>
        </p:spPr>
      </p:sp>
      <p:sp>
        <p:nvSpPr>
          <p:cNvPr id="18" name="Process Node 2" title="Process Node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423" y="3223260"/>
            <a:ext cx="417600" cy="417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656B">
              <a:alpha val="92000"/>
            </a:srgbClr>
          </a:solidFill>
          <a:ln xmlns:a="http://schemas.openxmlformats.org/drawingml/2006/main" w="15240">
            <a:solidFill>
              <a:srgbClr val="B2DCDF"/>
            </a:solidFill>
          </a:ln>
        </p:spPr>
      </p:sp>
      <p:sp>
        <p:nvSpPr>
          <p:cNvPr id="19" name="TextBox 9" title="2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3493423" y="3219660"/>
            <a:ext cx="417600" cy="417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lang="en-US" sz="2000" b="1">
                <a:solidFill>
                  <a:srgbClr val="FFFFFF"/>
                </a:solidFill>
                <a:latin typeface="Poppins"/>
              </a:rPr>
              <a:t>2</a:t>
            </a:r>
            <a:endParaRPr lang="en-US"/>
          </a:p>
        </p:txBody>
      </p:sp>
      <p:sp>
        <p:nvSpPr>
          <p:cNvPr id="20" name="TextBox 10" title="Recommend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3493423" y="3781260"/>
            <a:ext cx="2467423" cy="25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300" b="1">
                <a:solidFill>
                  <a:srgbClr val="FFFFFF"/>
                </a:solidFill>
                <a:latin typeface="Poppins"/>
              </a:rPr>
              <a:t>Recommend</a:t>
            </a:r>
            <a:endParaRPr lang="en-US"/>
          </a:p>
        </p:txBody>
      </p:sp>
      <p:sp>
        <p:nvSpPr>
          <p:cNvPr id="21" name="TextBox 11" title="Rank alternatives against explicit design preferences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3493423" y="4105260"/>
            <a:ext cx="2467423" cy="61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000">
                <a:solidFill>
                  <a:srgbClr val="B2DCDF"/>
                </a:solidFill>
                <a:latin typeface="Aptos"/>
              </a:rPr>
              <a:t>Rank alternatives against explicit design preferences.</a:t>
            </a:r>
            <a:endParaRPr lang="en-US"/>
          </a:p>
        </p:txBody>
      </p:sp>
      <p:sp>
        <p:nvSpPr>
          <p:cNvPr id="22" name="Process Node Halo 3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2046" y="319446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2DCDF">
              <a:alpha val="22000"/>
            </a:srgbClr>
          </a:solidFill>
          <a:ln xmlns:a="http://schemas.openxmlformats.org/drawingml/2006/main" w="2540">
            <a:solidFill>
              <a:srgbClr val="B2DCDF"/>
            </a:solidFill>
          </a:ln>
        </p:spPr>
      </p:sp>
      <p:sp>
        <p:nvSpPr>
          <p:cNvPr id="23" name="Process Node 3" title="Process Node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0846" y="3223260"/>
            <a:ext cx="417600" cy="417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656B">
              <a:alpha val="92000"/>
            </a:srgbClr>
          </a:solidFill>
          <a:ln xmlns:a="http://schemas.openxmlformats.org/drawingml/2006/main" w="15240">
            <a:solidFill>
              <a:srgbClr val="B2DCDF"/>
            </a:solidFill>
          </a:ln>
        </p:spPr>
      </p:sp>
      <p:sp>
        <p:nvSpPr>
          <p:cNvPr id="24" name="TextBox 12" title="3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230846" y="3219660"/>
            <a:ext cx="417600" cy="417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lang="en-US" sz="2000" b="1">
                <a:solidFill>
                  <a:srgbClr val="FFFFFF"/>
                </a:solidFill>
                <a:latin typeface="Poppins"/>
              </a:rPr>
              <a:t>3</a:t>
            </a:r>
            <a:endParaRPr lang="en-US"/>
          </a:p>
        </p:txBody>
      </p:sp>
      <p:sp>
        <p:nvSpPr>
          <p:cNvPr id="25" name="TextBox 13" title="Select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230846" y="3781260"/>
            <a:ext cx="2467423" cy="25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300" b="1">
                <a:solidFill>
                  <a:srgbClr val="FFFFFF"/>
                </a:solidFill>
                <a:latin typeface="Poppins"/>
              </a:rPr>
              <a:t>Select</a:t>
            </a:r>
            <a:endParaRPr lang="en-US"/>
          </a:p>
        </p:txBody>
      </p:sp>
      <p:sp>
        <p:nvSpPr>
          <p:cNvPr id="26" name="TextBox 14" title="Use the chosen alternative index for the deck composer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230846" y="4105260"/>
            <a:ext cx="2467423" cy="61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000">
                <a:solidFill>
                  <a:srgbClr val="B2DCDF"/>
                </a:solidFill>
                <a:latin typeface="Aptos"/>
              </a:rPr>
              <a:t>Use the chosen alternative index for the deck composer.</a:t>
            </a:r>
            <a:endParaRPr lang="en-US"/>
          </a:p>
        </p:txBody>
      </p:sp>
      <p:sp>
        <p:nvSpPr>
          <p:cNvPr id="27" name="Process Node Halo 4">
            <a:extLst xmlns:a="http://schemas.openxmlformats.org/drawingml/2006/main"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9469" y="319446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2DCDF">
              <a:alpha val="22000"/>
            </a:srgbClr>
          </a:solidFill>
          <a:ln xmlns:a="http://schemas.openxmlformats.org/drawingml/2006/main" w="2540">
            <a:solidFill>
              <a:srgbClr val="B2DCDF"/>
            </a:solidFill>
          </a:ln>
        </p:spPr>
      </p:sp>
      <p:sp>
        <p:nvSpPr>
          <p:cNvPr id="28" name="Process Node 4" title="Process Node 4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8269" y="3223260"/>
            <a:ext cx="417600" cy="417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656B">
              <a:alpha val="92000"/>
            </a:srgbClr>
          </a:solidFill>
          <a:ln xmlns:a="http://schemas.openxmlformats.org/drawingml/2006/main" w="15240">
            <a:solidFill>
              <a:srgbClr val="B2DCDF"/>
            </a:solidFill>
          </a:ln>
        </p:spPr>
      </p:sp>
      <p:sp>
        <p:nvSpPr>
          <p:cNvPr id="29" name="TextBox 15" title="4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8968269" y="3219660"/>
            <a:ext cx="417600" cy="417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lang="en-US" sz="2000" b="1">
                <a:solidFill>
                  <a:srgbClr val="FFFFFF"/>
                </a:solidFill>
                <a:latin typeface="Poppins"/>
              </a:rPr>
              <a:t>4</a:t>
            </a:r>
            <a:endParaRPr lang="en-US"/>
          </a:p>
        </p:txBody>
      </p:sp>
      <p:sp>
        <p:nvSpPr>
          <p:cNvPr id="30" name="TextBox 16" title="Compose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8968269" y="3781260"/>
            <a:ext cx="2467423" cy="25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300" b="1">
                <a:solidFill>
                  <a:srgbClr val="FFFFFF"/>
                </a:solidFill>
                <a:latin typeface="Poppins"/>
              </a:rPr>
              <a:t>Compose</a:t>
            </a:r>
            <a:endParaRPr lang="en-US"/>
          </a:p>
        </p:txBody>
      </p:sp>
      <p:sp>
        <p:nvSpPr>
          <p:cNvPr id="31" name="TextBox 17" title="Mix semantic slides with raw composition primitives.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8968269" y="4105260"/>
            <a:ext cx="2467423" cy="61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lang="en-US" sz="1000">
                <a:solidFill>
                  <a:srgbClr val="B2DCDF"/>
                </a:solidFill>
                <a:latin typeface="Aptos"/>
              </a:rPr>
              <a:t>Mix semantic slides with raw composition primitives.</a:t>
            </a:r>
            <a:endParaRPr lang="en-US"/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Designer Light Diagona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3675" y="0"/>
            <a:ext cx="2682173" cy="6858000"/>
          </a:xfrm>
          <a:prstGeom xmlns:a="http://schemas.openxmlformats.org/drawingml/2006/main" prst="parallelogram">
            <a:avLst/>
          </a:prstGeom>
          <a:solidFill xmlns:a="http://schemas.openxmlformats.org/drawingml/2006/main">
            <a:srgbClr val="F6FAFC">
              <a:alpha val="65000"/>
            </a:srgbClr>
          </a:solidFill>
          <a:ln xmlns:a="http://schemas.openxmlformats.org/drawingml/2006/main">
            <a:solidFill>
              <a:srgbClr val="F6FAFC"/>
            </a:solidFill>
          </a:ln>
        </p:spPr>
      </p:sp>
      <p:sp>
        <p:nvSpPr>
          <p:cNvPr id="3" name="TextBox 1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48000" y="378000"/>
            <a:ext cx="2880000" cy="12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8A949E"/>
                </a:solidFill>
                <a:latin typeface="Aptos"/>
              </a:rPr>
              <a:t>OfficeIMO.PowerPoint</a:t>
            </a:r>
          </a:p>
        </p:txBody>
      </p:sp>
      <p:sp>
        <p:nvSpPr>
          <p:cNvPr id="4" name="TextBox 2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30000" y="6372000"/>
            <a:ext cx="2160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1600" b="1">
                <a:solidFill>
                  <a:srgbClr val="00656B"/>
                </a:solidFill>
                <a:latin typeface="Poppins"/>
              </a:rPr>
              <a:t>OFFICEIMO</a:t>
            </a:r>
          </a:p>
        </p:txBody>
      </p:sp>
      <p:sp>
        <p:nvSpPr>
          <p:cNvPr id="5" name="TextBox 3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10247695" y="6372000"/>
            <a:ext cx="1476000" cy="1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algn="r"/>
            <a:r>
              <a:rPr sz="1200" b="1">
                <a:solidFill>
                  <a:srgbClr val="00656B"/>
                </a:solidFill>
                <a:latin typeface="Poppins"/>
              </a:rPr>
              <a:t>Recommended</a:t>
            </a:r>
          </a:p>
        </p:txBody>
      </p:sp>
      <p:sp>
        <p:nvSpPr>
          <p:cNvPr id="6" name="Designer Direction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7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008C95"/>
            </a:solidFill>
          </a:ln>
        </p:spPr>
      </p:sp>
      <p:sp>
        <p:nvSpPr>
          <p:cNvPr id="7" name="Designer Direction Chevron 1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7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008C95"/>
            </a:solidFill>
          </a:ln>
        </p:spPr>
      </p:sp>
      <p:sp>
        <p:nvSpPr>
          <p:cNvPr id="8" name="Designer Direction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19">
            <a:solidFill>
              <a:srgbClr val="008C95"/>
            </a:solidFill>
          </a:ln>
        </p:spPr>
      </p:sp>
      <p:sp>
        <p:nvSpPr>
          <p:cNvPr id="9" name="Designer Direction Chevron 2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19">
            <a:solidFill>
              <a:srgbClr val="008C95"/>
            </a:solidFill>
          </a:ln>
        </p:spPr>
      </p:sp>
      <p:sp>
        <p:nvSpPr>
          <p:cNvPr id="10" name="Designer Direction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79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938">
            <a:solidFill>
              <a:srgbClr val="008C95"/>
            </a:solidFill>
          </a:ln>
        </p:spPr>
      </p:sp>
      <p:sp>
        <p:nvSpPr>
          <p:cNvPr id="11" name="Designer Direction Chevron 3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79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938">
            <a:solidFill>
              <a:srgbClr val="008C95"/>
            </a:solidFill>
          </a:ln>
        </p:spPr>
      </p:sp>
      <p:sp>
        <p:nvSpPr>
          <p:cNvPr id="12" name="Designer Direction 4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5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557">
            <a:solidFill>
              <a:srgbClr val="008C95"/>
            </a:solidFill>
          </a:ln>
        </p:spPr>
      </p:sp>
      <p:sp>
        <p:nvSpPr>
          <p:cNvPr id="13" name="Designer Direction Chevron 4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5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557">
            <a:solidFill>
              <a:srgbClr val="008C95"/>
            </a:solidFill>
          </a:ln>
        </p:spPr>
      </p:sp>
      <p:sp>
        <p:nvSpPr>
          <p:cNvPr id="14" name="Designer Direction 5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1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176">
            <a:solidFill>
              <a:srgbClr val="008C95"/>
            </a:solidFill>
          </a:ln>
        </p:spPr>
      </p:sp>
      <p:sp>
        <p:nvSpPr>
          <p:cNvPr id="15" name="Designer Direction Chevron 5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1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176">
            <a:solidFill>
              <a:srgbClr val="008C95"/>
            </a:solidFill>
          </a:ln>
        </p:spPr>
      </p:sp>
      <p:sp>
        <p:nvSpPr>
          <p:cNvPr id="16" name="Designer Direction 6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7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795">
            <a:solidFill>
              <a:srgbClr val="008C95"/>
            </a:solidFill>
          </a:ln>
        </p:spPr>
      </p:sp>
      <p:sp>
        <p:nvSpPr>
          <p:cNvPr id="17" name="Designer Direction Chevron 6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7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795">
            <a:solidFill>
              <a:srgbClr val="008C95"/>
            </a:solidFill>
          </a:ln>
        </p:spPr>
      </p:sp>
      <p:sp>
        <p:nvSpPr>
          <p:cNvPr id="18" name="Designer Direction 7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14">
            <a:solidFill>
              <a:srgbClr val="008C95"/>
            </a:solidFill>
          </a:ln>
        </p:spPr>
      </p:sp>
      <p:sp>
        <p:nvSpPr>
          <p:cNvPr id="19" name="Designer Direction Chevron 7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14">
            <a:solidFill>
              <a:srgbClr val="008C95"/>
            </a:solidFill>
          </a:ln>
        </p:spPr>
      </p:sp>
      <p:sp>
        <p:nvSpPr>
          <p:cNvPr id="20" name="Designer Direction 8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09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033">
            <a:solidFill>
              <a:srgbClr val="008C95"/>
            </a:solidFill>
          </a:ln>
        </p:spPr>
      </p:sp>
      <p:sp>
        <p:nvSpPr>
          <p:cNvPr id="21" name="Designer Direction Chevron 8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09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033">
            <a:solidFill>
              <a:srgbClr val="008C95"/>
            </a:solidFill>
          </a:ln>
        </p:spPr>
      </p:sp>
      <p:sp>
        <p:nvSpPr>
          <p:cNvPr id="22" name="Designer Direction 9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5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652">
            <a:solidFill>
              <a:srgbClr val="008C95"/>
            </a:solidFill>
          </a:ln>
        </p:spPr>
      </p:sp>
      <p:sp>
        <p:nvSpPr>
          <p:cNvPr id="23" name="Designer Direction Chevron 9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5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652">
            <a:solidFill>
              <a:srgbClr val="008C95"/>
            </a:solidFill>
          </a:ln>
        </p:spPr>
      </p:sp>
      <p:sp>
        <p:nvSpPr>
          <p:cNvPr id="24" name="Designer Direction 10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1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271">
            <a:solidFill>
              <a:srgbClr val="008C95"/>
            </a:solidFill>
          </a:ln>
        </p:spPr>
      </p:sp>
      <p:sp>
        <p:nvSpPr>
          <p:cNvPr id="25" name="Designer Direction Chevron 10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1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271">
            <a:solidFill>
              <a:srgbClr val="008C95"/>
            </a:solidFill>
          </a:ln>
        </p:spPr>
      </p:sp>
      <p:sp>
        <p:nvSpPr>
          <p:cNvPr id="26" name="Designer Direction 1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87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008C95"/>
            </a:solidFill>
          </a:ln>
        </p:spPr>
      </p:sp>
      <p:sp>
        <p:nvSpPr>
          <p:cNvPr id="27" name="Designer Direction Chevron 11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87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008C95"/>
            </a:solidFill>
          </a:ln>
        </p:spPr>
      </p:sp>
      <p:sp>
        <p:nvSpPr>
          <p:cNvPr id="28" name="Designer Direction 1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3695" y="540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509">
            <a:solidFill>
              <a:srgbClr val="008C95"/>
            </a:solidFill>
          </a:ln>
        </p:spPr>
      </p:sp>
      <p:sp>
        <p:nvSpPr>
          <p:cNvPr id="29" name="Designer Direction Chevron 12B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3695" y="576000"/>
            <a:ext cx="79200" cy="36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509">
            <a:solidFill>
              <a:srgbClr val="008C95"/>
            </a:solidFill>
          </a:ln>
        </p:spPr>
      </p:sp>
      <p:sp>
        <p:nvSpPr>
          <p:cNvPr id="30" name="TextBox 4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594000" y="522000"/>
            <a:ext cx="7558851" cy="378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3100" b="1">
                <a:solidFill>
                  <a:srgbClr val="30343B"/>
                </a:solidFill>
                <a:latin typeface="Poppins"/>
              </a:rPr>
              <a:t>Selected direction</a:t>
            </a:r>
          </a:p>
        </p:txBody>
      </p:sp>
      <p:sp>
        <p:nvSpPr>
          <p:cNvPr id="31" name="TextBox 5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12000" y="954000"/>
            <a:ext cx="7071183" cy="198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65717D"/>
                </a:solidFill>
                <a:latin typeface="Aptos"/>
              </a:rPr>
              <a:t>Field Proof</a:t>
            </a:r>
          </a:p>
        </p:txBody>
      </p:sp>
      <p:sp>
        <p:nvSpPr>
          <p:cNvPr id="32" name="Designer Card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1386000"/>
            <a:ext cx="5411847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>
              <a:alpha val="12000"/>
            </a:srgbClr>
          </a:solidFill>
          <a:ln xmlns:a="http://schemas.openxmlformats.org/drawingml/2006/main" w="3175">
            <a:solidFill>
              <a:srgbClr val="008C95"/>
            </a:solidFill>
          </a:ln>
        </p:spPr>
      </p:sp>
      <p:sp>
        <p:nvSpPr>
          <p:cNvPr id="33" name="Designer Card Accent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1386000"/>
            <a:ext cx="46800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/>
          </a:solidFill>
          <a:ln xmlns:a="http://schemas.openxmlformats.org/drawingml/2006/main">
            <a:solidFill>
              <a:srgbClr val="008C95"/>
            </a:solidFill>
          </a:ln>
        </p:spPr>
      </p:sp>
      <p:sp>
        <p:nvSpPr>
          <p:cNvPr id="34" name="TextBox 6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56000" y="1620000"/>
            <a:ext cx="5087847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1500" b="1">
                <a:solidFill>
                  <a:srgbClr val="30343B"/>
                </a:solidFill>
                <a:latin typeface="Poppins"/>
              </a:rPr>
              <a:t>Reason 1</a:t>
            </a:r>
          </a:p>
        </p:txBody>
      </p:sp>
      <p:sp>
        <p:nvSpPr>
          <p:cNvPr id="35" name="TextBox 7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92000" y="1944000"/>
            <a:ext cx="5033847" cy="422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203200" indent="-203200">
              <a:lnSpc>
                <a:spcPct val="115000"/>
              </a:lnSpc>
              <a:spcAft>
                <a:spcPts val="400"/>
              </a:spcAft>
              <a:buSzPct val="70000"/>
              <a:buChar char="•"/>
            </a:pPr>
            <a:r>
              <a:rPr sz="900">
                <a:solidFill>
                  <a:srgbClr val="65717D"/>
                </a:solidFill>
                <a:latin typeface="Aptos"/>
              </a:rPr>
              <a:t> Matches preferred mood: Energetic.</a:t>
            </a:r>
          </a:p>
        </p:txBody>
      </p:sp>
      <p:sp>
        <p:nvSpPr>
          <p:cNvPr id="36" name="Designer Card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2643300"/>
            <a:ext cx="5411847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24912">
              <a:alpha val="12000"/>
            </a:srgbClr>
          </a:solidFill>
          <a:ln xmlns:a="http://schemas.openxmlformats.org/drawingml/2006/main" w="3175">
            <a:solidFill>
              <a:srgbClr val="924912"/>
            </a:solidFill>
          </a:ln>
        </p:spPr>
      </p:sp>
      <p:sp>
        <p:nvSpPr>
          <p:cNvPr id="37" name="Designer Card Accent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2643300"/>
            <a:ext cx="46800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24912"/>
          </a:solidFill>
          <a:ln xmlns:a="http://schemas.openxmlformats.org/drawingml/2006/main">
            <a:solidFill>
              <a:srgbClr val="924912"/>
            </a:solidFill>
          </a:ln>
        </p:spPr>
      </p:sp>
      <p:sp>
        <p:nvSpPr>
          <p:cNvPr id="38" name="TextBox 8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56000" y="2877300"/>
            <a:ext cx="5087847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1500" b="1">
                <a:solidFill>
                  <a:srgbClr val="30343B"/>
                </a:solidFill>
                <a:latin typeface="Poppins"/>
              </a:rPr>
              <a:t>Reason 2</a:t>
            </a:r>
          </a:p>
        </p:txBody>
      </p:sp>
      <p:sp>
        <p:nvSpPr>
          <p:cNvPr id="39" name="TextBox 9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92000" y="3201300"/>
            <a:ext cx="5033847" cy="422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203200" indent="-203200">
              <a:lnSpc>
                <a:spcPct val="115000"/>
              </a:lnSpc>
              <a:spcAft>
                <a:spcPts val="400"/>
              </a:spcAft>
              <a:buSzPct val="70000"/>
              <a:buChar char="•"/>
            </a:pPr>
            <a:r>
              <a:rPr sz="900">
                <a:solidFill>
                  <a:srgbClr val="65717D"/>
                </a:solidFill>
                <a:latin typeface="Aptos"/>
              </a:rPr>
              <a:t> Matches preferred visual style: Geometric.</a:t>
            </a:r>
          </a:p>
        </p:txBody>
      </p:sp>
      <p:sp>
        <p:nvSpPr>
          <p:cNvPr id="40" name="Designer Card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3900600"/>
            <a:ext cx="5411847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153D">
              <a:alpha val="12000"/>
            </a:srgbClr>
          </a:solidFill>
          <a:ln xmlns:a="http://schemas.openxmlformats.org/drawingml/2006/main" w="3175">
            <a:solidFill>
              <a:srgbClr val="8B153D"/>
            </a:solidFill>
          </a:ln>
        </p:spPr>
      </p:sp>
      <p:sp>
        <p:nvSpPr>
          <p:cNvPr id="41" name="Designer Card Accent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3900600"/>
            <a:ext cx="46800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153D"/>
          </a:solidFill>
          <a:ln xmlns:a="http://schemas.openxmlformats.org/drawingml/2006/main">
            <a:solidFill>
              <a:srgbClr val="8B153D"/>
            </a:solidFill>
          </a:ln>
        </p:spPr>
      </p:sp>
      <p:sp>
        <p:nvSpPr>
          <p:cNvPr id="42" name="TextBox 10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56000" y="4134600"/>
            <a:ext cx="5087847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1500" b="1">
                <a:solidFill>
                  <a:srgbClr val="30343B"/>
                </a:solidFill>
                <a:latin typeface="Poppins"/>
              </a:rPr>
              <a:t>Reason 3</a:t>
            </a:r>
          </a:p>
        </p:txBody>
      </p:sp>
      <p:sp>
        <p:nvSpPr>
          <p:cNvPr id="43" name="TextBox 11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92000" y="4458600"/>
            <a:ext cx="5033847" cy="422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203200" indent="-203200">
              <a:lnSpc>
                <a:spcPct val="115000"/>
              </a:lnSpc>
              <a:spcAft>
                <a:spcPts val="400"/>
              </a:spcAft>
              <a:buSzPct val="70000"/>
              <a:buChar char="•"/>
            </a:pPr>
            <a:r>
              <a:rPr sz="900">
                <a:solidFill>
                  <a:srgbClr val="65717D"/>
                </a:solidFill>
                <a:latin typeface="Aptos"/>
              </a:rPr>
              <a:t> Matches preferred density: Balanced.</a:t>
            </a:r>
          </a:p>
        </p:txBody>
      </p:sp>
      <p:sp>
        <p:nvSpPr>
          <p:cNvPr id="44" name="Designer Card 4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5157900"/>
            <a:ext cx="5411847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56B">
              <a:alpha val="12000"/>
            </a:srgbClr>
          </a:solidFill>
          <a:ln xmlns:a="http://schemas.openxmlformats.org/drawingml/2006/main" w="3175">
            <a:solidFill>
              <a:srgbClr val="00656B"/>
            </a:solidFill>
          </a:ln>
        </p:spPr>
      </p:sp>
      <p:sp>
        <p:nvSpPr>
          <p:cNvPr id="45" name="Designer Card Accent 4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00" y="5157900"/>
            <a:ext cx="46800" cy="110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56B"/>
          </a:solidFill>
          <a:ln xmlns:a="http://schemas.openxmlformats.org/drawingml/2006/main">
            <a:solidFill>
              <a:srgbClr val="00656B"/>
            </a:solidFill>
          </a:ln>
        </p:spPr>
      </p:sp>
      <p:sp>
        <p:nvSpPr>
          <p:cNvPr id="46" name="TextBox 12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56000" y="5391900"/>
            <a:ext cx="5087847" cy="22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1500" b="1">
                <a:solidFill>
                  <a:srgbClr val="30343B"/>
                </a:solidFill>
                <a:latin typeface="Poppins"/>
              </a:rPr>
              <a:t>Reason 4</a:t>
            </a:r>
          </a:p>
        </p:txBody>
      </p:sp>
      <p:sp>
        <p:nvSpPr>
          <p:cNvPr id="47" name="TextBox 13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792000" y="5715900"/>
            <a:ext cx="5033847" cy="422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pPr marL="152400" indent="-152400">
              <a:lnSpc>
                <a:spcPct val="115000"/>
              </a:lnSpc>
              <a:spcAft>
                <a:spcPts val="400"/>
              </a:spcAft>
              <a:buSzPct val="70000"/>
              <a:buChar char="•"/>
            </a:pPr>
            <a:r>
              <a:rPr sz="800">
                <a:solidFill>
                  <a:srgbClr val="65717D"/>
                </a:solidFill>
                <a:latin typeface="Aptos"/>
              </a:rPr>
              <a:t> Exploratory variety allows broader directions when more visual distance is useful.</a:t>
            </a:r>
          </a:p>
        </p:txBody>
      </p:sp>
      <p:sp>
        <p:nvSpPr>
          <p:cNvPr id="48" name="Composer Metric 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9847" y="1386000"/>
            <a:ext cx="5411847" cy="79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>
              <a:alpha val="100000"/>
            </a:srgbClr>
          </a:solidFill>
          <a:ln xmlns:a="http://schemas.openxmlformats.org/drawingml/2006/main" w="5715">
            <a:solidFill>
              <a:srgbClr val="008C95"/>
            </a:solidFill>
          </a:ln>
          <a:effectLst xmlns:a="http://schemas.openxmlformats.org/drawingml/2006/main">
            <a:outerShdw blurRad="38100" dist="10160" dir="5400000" rotWithShape="0">
              <a:srgbClr val="000000">
                <a:alpha val="10000"/>
              </a:srgbClr>
            </a:outerShdw>
          </a:effectLst>
        </p:spPr>
      </p:sp>
      <p:sp>
        <p:nvSpPr>
          <p:cNvPr id="49" name="TextBox 14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239847" y="1386000"/>
            <a:ext cx="1695949" cy="316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sz="2900" b="1">
                <a:solidFill>
                  <a:srgbClr val="FFFFFF"/>
                </a:solidFill>
                <a:latin typeface="Poppins"/>
              </a:rPr>
              <a:t>6</a:t>
            </a:r>
          </a:p>
        </p:txBody>
      </p:sp>
      <p:sp>
        <p:nvSpPr>
          <p:cNvPr id="50" name="TextBox 15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239847" y="1753200"/>
            <a:ext cx="1695949" cy="42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sz="700" b="1">
                <a:solidFill>
                  <a:srgbClr val="FFFFFF"/>
                </a:solidFill>
                <a:latin typeface="Aptos"/>
              </a:rPr>
              <a:t>preference score</a:t>
            </a:r>
          </a:p>
        </p:txBody>
      </p:sp>
      <p:sp>
        <p:nvSpPr>
          <p:cNvPr id="51" name="TextBox 16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8097796" y="1386000"/>
            <a:ext cx="1695949" cy="316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sz="2900" b="1">
                <a:solidFill>
                  <a:srgbClr val="FFFFFF"/>
                </a:solidFill>
                <a:latin typeface="Poppins"/>
              </a:rPr>
              <a:t>1</a:t>
            </a:r>
          </a:p>
        </p:txBody>
      </p:sp>
      <p:sp>
        <p:nvSpPr>
          <p:cNvPr id="52" name="TextBox 17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8097796" y="1753200"/>
            <a:ext cx="1695949" cy="42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sz="700" b="1">
                <a:solidFill>
                  <a:srgbClr val="FFFFFF"/>
                </a:solidFill>
                <a:latin typeface="Aptos"/>
              </a:rPr>
              <a:t>selected option</a:t>
            </a:r>
          </a:p>
        </p:txBody>
      </p:sp>
      <p:sp>
        <p:nvSpPr>
          <p:cNvPr id="53" name="TextBox 18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9955745" y="1386000"/>
            <a:ext cx="1695949" cy="316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sz="2900" b="1">
                <a:solidFill>
                  <a:srgbClr val="FFFFFF"/>
                </a:solidFill>
                <a:latin typeface="Poppins"/>
              </a:rPr>
              <a:t>5</a:t>
            </a:r>
          </a:p>
        </p:txBody>
      </p:sp>
      <p:sp>
        <p:nvSpPr>
          <p:cNvPr id="54" name="TextBox 19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9955745" y="1753200"/>
            <a:ext cx="1695949" cy="42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reasons</a:t>
            </a:r>
          </a:p>
        </p:txBody>
      </p:sp>
      <p:sp>
        <p:nvSpPr>
          <p:cNvPr id="55" name="Case Study Visual Frame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9847" y="2304000"/>
            <a:ext cx="5411847" cy="72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56B"/>
          </a:solidFill>
          <a:ln xmlns:a="http://schemas.openxmlformats.org/drawingml/2006/main" w="0">
            <a:solidFill>
              <a:srgbClr val="00656B"/>
            </a:solidFill>
          </a:ln>
          <a:effectLst xmlns:a="http://schemas.openxmlformats.org/drawingml/2006/main">
            <a:outerShdw blurRad="63500" dist="19050" dir="5400000" rotWithShape="0">
              <a:srgbClr val="000000">
                <a:alpha val="18000"/>
              </a:srgbClr>
            </a:outerShdw>
          </a:effectLst>
        </p:spPr>
      </p:sp>
      <p:sp>
        <p:nvSpPr>
          <p:cNvPr id="56" name="Case Study Visual Surface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8647" y="2332800"/>
            <a:ext cx="5354247" cy="66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56B"/>
          </a:solidFill>
          <a:ln xmlns:a="http://schemas.openxmlformats.org/drawingml/2006/main">
            <a:solidFill>
              <a:srgbClr val="00656B"/>
            </a:solidFill>
          </a:ln>
        </p:spPr>
      </p:sp>
      <p:sp>
        <p:nvSpPr>
          <p:cNvPr id="57" name="Visual Proof Mat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6359" y="2385792"/>
            <a:ext cx="4818822" cy="5166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5080">
            <a:solidFill>
              <a:srgbClr val="B2DCDF"/>
            </a:solidFill>
          </a:ln>
        </p:spPr>
      </p:sp>
      <p:sp>
        <p:nvSpPr>
          <p:cNvPr id="58" name="Visual Proof Mat Accent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6359" y="2385792"/>
            <a:ext cx="4818822" cy="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153D"/>
          </a:solidFill>
          <a:ln xmlns:a="http://schemas.openxmlformats.org/drawingml/2006/main" w="0">
            <a:solidFill>
              <a:srgbClr val="8B153D"/>
            </a:solidFill>
          </a:ln>
        </p:spPr>
      </p:sp>
      <p:sp>
        <p:nvSpPr>
          <p:cNvPr id="59" name="Visual Proof Primary Pan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4072" y="2432160"/>
            <a:ext cx="1927529" cy="36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00000"/>
            </a:srgbClr>
          </a:solidFill>
          <a:ln xmlns:a="http://schemas.openxmlformats.org/drawingml/2006/main" w="4445">
            <a:solidFill>
              <a:srgbClr val="D5E3EA"/>
            </a:solidFill>
          </a:ln>
        </p:spPr>
      </p:sp>
      <p:sp>
        <p:nvSpPr>
          <p:cNvPr id="60" name="Visual Proof Detail Panel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6398" y="2452032"/>
            <a:ext cx="1820444" cy="1589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DCDF">
              <a:alpha val="90000"/>
            </a:srgbClr>
          </a:solidFill>
          <a:ln xmlns:a="http://schemas.openxmlformats.org/drawingml/2006/main" w="4445">
            <a:solidFill>
              <a:srgbClr val="D5E3EA"/>
            </a:solidFill>
          </a:ln>
        </p:spPr>
      </p:sp>
      <p:sp>
        <p:nvSpPr>
          <p:cNvPr id="61" name="Visual Proof Detail Panel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4110" y="2650752"/>
            <a:ext cx="1499189" cy="145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DCDF">
              <a:alpha val="76000"/>
            </a:srgbClr>
          </a:solidFill>
          <a:ln xmlns:a="http://schemas.openxmlformats.org/drawingml/2006/main" w="4445">
            <a:solidFill>
              <a:srgbClr val="D5E3EA"/>
            </a:solidFill>
          </a:ln>
        </p:spPr>
      </p:sp>
      <p:sp>
        <p:nvSpPr>
          <p:cNvPr id="62" name="Visual Proof Caption Line 1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784" y="2849472"/>
            <a:ext cx="2462954" cy="1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DCDF">
              <a:alpha val="82000"/>
            </a:srgbClr>
          </a:solidFill>
          <a:ln xmlns:a="http://schemas.openxmlformats.org/drawingml/2006/main" w="0">
            <a:solidFill>
              <a:srgbClr val="B2DCDF"/>
            </a:solidFill>
          </a:ln>
        </p:spPr>
      </p:sp>
      <p:sp>
        <p:nvSpPr>
          <p:cNvPr id="63" name="Visual Proof Caption Line 2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784" y="2885904"/>
            <a:ext cx="2141699" cy="1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DCDF">
              <a:alpha val="64000"/>
            </a:srgbClr>
          </a:solidFill>
          <a:ln xmlns:a="http://schemas.openxmlformats.org/drawingml/2006/main" w="0">
            <a:solidFill>
              <a:srgbClr val="B2DCDF"/>
            </a:solidFill>
          </a:ln>
        </p:spPr>
      </p:sp>
      <p:sp>
        <p:nvSpPr>
          <p:cNvPr id="64" name="Visual Proof Caption Line 3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1784" y="2922336"/>
            <a:ext cx="1820444" cy="1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DCDF">
              <a:alpha val="46000"/>
            </a:srgbClr>
          </a:solidFill>
          <a:ln xmlns:a="http://schemas.openxmlformats.org/drawingml/2006/main" w="0">
            <a:solidFill>
              <a:srgbClr val="B2DCDF"/>
            </a:solidFill>
          </a:ln>
        </p:spPr>
      </p:sp>
      <p:sp>
        <p:nvSpPr>
          <p:cNvPr id="65" name="Composer Callout 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9847" y="3132000"/>
            <a:ext cx="5411847" cy="52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00000"/>
            </a:srgbClr>
          </a:solidFill>
          <a:ln xmlns:a="http://schemas.openxmlformats.org/drawingml/2006/main" w="5715">
            <a:solidFill>
              <a:srgbClr val="D5E3EA"/>
            </a:solidFill>
          </a:ln>
          <a:effectLst xmlns:a="http://schemas.openxmlformats.org/drawingml/2006/main">
            <a:outerShdw blurRad="38100" dist="10160" dir="5400000" rotWithShape="0">
              <a:srgbClr val="000000">
                <a:alpha val="10000"/>
              </a:srgbClr>
            </a:outerShdw>
          </a:effectLst>
        </p:spPr>
      </p:sp>
      <p:sp>
        <p:nvSpPr>
          <p:cNvPr id="66" name="Composer Callout Accent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9847" y="3132000"/>
            <a:ext cx="46800" cy="52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C95"/>
          </a:solidFill>
          <a:ln xmlns:a="http://schemas.openxmlformats.org/drawingml/2006/main">
            <a:solidFill>
              <a:srgbClr val="008C95"/>
            </a:solidFill>
          </a:ln>
        </p:spPr>
      </p:sp>
      <p:sp>
        <p:nvSpPr>
          <p:cNvPr id="67" name="TextBox 20"/>
          <p:cNvSpPr>
            <a:spLocks xmlns:a="http://schemas.openxmlformats.org/drawingml/2006/main" noGrp="1"/>
          </p:cNvSpPr>
          <p:nvPr>
            <p:ph/>
          </p:nvPr>
        </p:nvSpPr>
        <p:spPr>
          <a:xfrm xmlns:a="http://schemas.openxmlformats.org/drawingml/2006/main">
            <a:off x="6437847" y="3232800"/>
            <a:ext cx="5105847" cy="36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/>
          </a:bodyPr>
          <a:lstStyle xmlns:a="http://schemas.openxmlformats.org/drawingml/2006/main"/>
          <a:p xmlns:a="http://schemas.openxmlformats.org/drawingml/2006/main">
            <a:r>
              <a:rPr sz="1300" b="1">
                <a:solidFill>
                  <a:srgbClr val="65717D"/>
                </a:solidFill>
                <a:latin typeface="Aptos"/>
              </a:rPr>
              <a:t>Energetic mood, Geometric visuals, Poppins headings. Change only the alternative index to render a different direction.</a:t>
            </a:r>
          </a:p>
        </p:txBody>
      </p:sp>
    </p:spTree>
  </p:cSld>
  <p:clrMapOvr>
    <a:masterClrMapping xmlns:a="http://schemas.openxmlformats.org/drawingml/2006/main"/>
  </p:clrMapOvr>
</p:sld>
</file>

<file path=ppt/theme/theme1.xml><?xml version="1.0" encoding="utf-8"?>
<a:theme xmlns:thm15="http://schemas.microsoft.com/office/thememl/2012/main" xmlns:a="http://schemas.openxmlformats.org/drawingml/2006/main" name="Client Theme Field Proof Variant 3 Energetic">
  <a:themeElements>
    <a:clrScheme name="Office">
      <a:dk1>
        <a:srgbClr val="30343B"/>
      </a:dk1>
      <a:lt1>
        <a:srgbClr val="FFFFFF"/>
      </a:lt1>
      <a:dk2>
        <a:srgbClr val="00656B"/>
      </a:dk2>
      <a:lt2>
        <a:srgbClr val="F6FAFC"/>
      </a:lt2>
      <a:accent1>
        <a:srgbClr val="008C95"/>
      </a:accent1>
      <a:accent2>
        <a:srgbClr val="8B153D"/>
      </a:accent2>
      <a:accent3>
        <a:srgbClr val="924912"/>
      </a:accent3>
      <a:accent4>
        <a:srgbClr val="F4A100"/>
      </a:accent4>
      <a:accent5>
        <a:srgbClr val="D5E3EA"/>
      </a:accent5>
      <a:accent6>
        <a:srgbClr val="8A949E"/>
      </a:accent6>
      <a:hlink>
        <a:srgbClr val="467886"/>
      </a:hlink>
      <a:folHlink>
        <a:srgbClr val="96607D"/>
      </a:folHlink>
    </a:clrScheme>
    <a:fontScheme name="Office">
      <a:majorFont>
        <a:latin typeface="Poppins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ap:Properties xmlns:ap="http://schemas.openxmlformats.org/officeDocument/2006/extended-properties">
  <ap:TotalTime>0</ap:TotalTime>
  <ap:HiddenSlides>0</ap:HiddenSlides>
  <ap:Notes>0</ap:Notes>
  <ap:Slides>4</ap:Slides>
  <ap:PresentationFormat>Widescreen</ap:PresentationFormat>
  <ap:Application>Microsoft Office PowerPoint</ap:Applicat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OfficeIMO</dc:creator>
  <lastModifiedBy>OfficeIMO</lastModifiedBy>
  <dcterms:created xsi:type="dcterms:W3CDTF">2026-07-23T10:29:50.0000000Z</dcterms:created>
  <dcterms:modified xsi:type="dcterms:W3CDTF">2026-07-23T10:29:50.4673878Z</dcterms:modified>
</coreProperties>
</file>