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577834930ad24840" /><Relationship Type="http://schemas.openxmlformats.org/officeDocument/2006/relationships/extended-properties" Target="/docProps/app.xml" Id="R889e10ffe6ac4c30" /><Relationship Type="http://schemas.openxmlformats.org/package/2006/relationships/metadata/core-properties" Target="/docProps/core.xml" Id="R5bacd5019ef24fc5" /><Relationship Type="http://schemas.openxmlformats.org/package/2006/relationships/metadata/thumbnail" Target="/docProps/thumbnail.jpeg" Id="R436e5dd115604d2f" /></Relationships>
</file>

<file path=ppt/presentation.xml><?xml version="1.0" encoding="utf-8"?>
<p:presentation xmlns:p="http://schemas.openxmlformats.org/presentationml/2006/main" saveSubsetFonts="1">
  <p:sldMasterIdLst>
    <p:sldMasterId xmlns:r="http://schemas.openxmlformats.org/officeDocument/2006/relationships" id="2147483648" r:id="rId1"/>
  </p:sldMasterIdLst>
  <p:notesMasterIdLst>
    <p:notesMasterId xmlns:r="http://schemas.openxmlformats.org/officeDocument/2006/relationships" r:id="Rbe28b9fe0f6d4dfc"/>
  </p:notesMasterIdLst>
  <p:sldIdLst>
    <p:sldId xmlns:r="http://schemas.openxmlformats.org/officeDocument/2006/relationships" id="256" r:id="rId2"/>
    <p:sldId xmlns:r="http://schemas.openxmlformats.org/officeDocument/2006/relationships" id="257" r:id="rId3"/>
  </p:sldIdLst>
  <p:sldSz cx="12192000" cy="6858000" type="screen16x9"/>
  <p:notesSz cx="6858000" cy="9144000"/>
  <p:defaultTextStyle/>
</p:presentation>
</file>

<file path=ppt/presProps.xml><?xml version="1.0" encoding="utf-8"?>
<p:presentationPr xmlns:p="http://schemas.openxmlformats.org/presentationml/2006/main">
  <p:showPr showNarration="0" showAnimation="1" useTiming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xmlns:a="http://schemas.openxmlformats.org/drawingml/2006/main" n="142" d="100"/>
          <a:sy xmlns:a="http://schemas.openxmlformats.org/drawingml/2006/main" n="142" d="100"/>
        </p:scale>
        <p:origin x="0" y="0"/>
      </p:cViewPr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9a039a8c8dab4931" /><Relationship Type="http://schemas.openxmlformats.org/officeDocument/2006/relationships/presProps" Target="/ppt/presProps.xml" Id="Ra09ea6d2515043de" /><Relationship Type="http://schemas.openxmlformats.org/officeDocument/2006/relationships/viewProps" Target="/ppt/viewProps.xml" Id="R9460b239fd674125" /><Relationship Type="http://schemas.openxmlformats.org/officeDocument/2006/relationships/tableStyles" Target="/ppt/tableStyles.xml" Id="R448f2c9793c1468f" /><Relationship Type="http://schemas.openxmlformats.org/officeDocument/2006/relationships/notesMaster" Target="/ppt/notesMasters/notesMaster1.xml" Id="Rbe28b9fe0f6d4dfc" /><Relationship Type="http://schemas.openxmlformats.org/officeDocument/2006/relationships/slide" Target="/ppt/slides/slide2.xml" Id="rId2" /><Relationship Type="http://schemas.openxmlformats.org/officeDocument/2006/relationships/slide" Target="/ppt/slides/slide3.xml" Id="rI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351da5d88c3747bb" /></Relationships>
</file>

<file path=ppt/notesMasters/notesMaster1.xml><?xml version="1.0" encoding="utf-8"?>
<p:notesMaster xmlns:p="http://schemas.openxmlformats.org/presentationml/2006/main">
  <p:cSld>
    <p:bg>
      <p:bgPr>
        <a:noFill xmlns:a="http://schemas.openxmlformats.org/drawingml/2006/main"/>
      </p:bgPr>
    </p:bg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/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lide Image Placeholder"/>
          <p:cNvSpPr/>
          <p:nvPr>
            <p:ph type="sldImg"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Date Placeholder"/>
          <p:cNvSpPr/>
          <p:nvPr>
            <p:ph type="dt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Slide Number Placeholder"/>
          <p:cNvSpPr/>
          <p:nvPr>
            <p:ph type="sldNum"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6" name="Footer Placeholder"/>
          <p:cNvSpPr/>
          <p:nvPr>
            <p:ph type="ftr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>
      <a:defRPr lang="en-US"/>
    </a:lvl1pPr>
    <a:lvl2pPr xmlns:a="http://schemas.openxmlformats.org/drawingml/2006/main">
      <a:defRPr lang="en-US"/>
    </a:lvl2pPr>
    <a:lvl3pPr xmlns:a="http://schemas.openxmlformats.org/drawingml/2006/main">
      <a:defRPr lang="en-US"/>
    </a:lvl3pPr>
    <a:lvl4pPr xmlns:a="http://schemas.openxmlformats.org/drawingml/2006/main">
      <a:defRPr lang="en-US"/>
    </a:lvl4pPr>
    <a:lvl5pPr xmlns:a="http://schemas.openxmlformats.org/drawingml/2006/main">
      <a:defRPr lang="en-US"/>
    </a:lvl5pPr>
    <a:lvl6pPr xmlns:a="http://schemas.openxmlformats.org/drawingml/2006/main">
      <a:defRPr lang="en-US"/>
    </a:lvl6pPr>
    <a:lvl7pPr xmlns:a="http://schemas.openxmlformats.org/drawingml/2006/main">
      <a:defRPr lang="en-US"/>
    </a:lvl7pPr>
    <a:lvl8pPr xmlns:a="http://schemas.openxmlformats.org/drawingml/2006/main">
      <a:defRPr lang="en-US"/>
    </a:lvl8pPr>
    <a:lvl9pPr xmlns:a="http://schemas.openxmlformats.org/drawingml/2006/main">
      <a:defRPr lang="en-US"/>
    </a:lvl9pPr>
  </p:notesStyle>
</p:notesMaster>
</file>

<file path=ppt/notesMasters/theme/theme2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582c6505a7425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ef5bf8f949466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24f4cab58a4de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f751a373534af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63e986bd14418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f6d230b5744e7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e915788bee4bc1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fec83d48fb4b55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2e5d5cd1254a15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812853c6a7491f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70a2583e5847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 Placeholder 2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2.xml><?xml version="1.0" encoding="utf-8"?>
<p:sldLayout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Section Header Title 1"/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ection Header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wo Content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Obj">
  <p:cSld name="Comparis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mparison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65125"/>
            <a:ext cx="80486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Left 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Right Tex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Picture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Picture Placeholder 3"/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38200" y="760000"/>
            <a:ext cx="7772400" cy="101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aption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912625"/>
            <a:ext cx="7772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vertTitleAndTx">
  <p:cSld name="Title and Vertical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18288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Vertical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365125"/>
            <a:ext cx="5486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>
  <p:cSld name="Vertical Title and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27432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65125" y="365125"/>
            <a:ext cx="914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twoObj">
  <p:cSld name="Two Content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Caption Placeholder 4"/>
          <p:cNvSpPr>
            <a:spLocks xmlns:a="http://schemas.openxmlformats.org/drawingml/2006/main" noGrp="1"/>
          </p:cNvSpPr>
          <p:nvPr>
            <p:ph type="obj" idx="3"/>
          </p:nvPr>
        </p:nvSpPr>
        <p:spPr>
          <a:xfrm xmlns:a="http://schemas.openxmlformats.org/drawingml/2006/main">
            <a:off x="685800" y="6200000"/>
            <a:ext cx="7090000" cy="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1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  <p:sldLayoutId xmlns:r="http://schemas.openxmlformats.org/officeDocument/2006/relationships" id="2147483654" r:id="rId6"/>
    <p:sldLayoutId xmlns:r="http://schemas.openxmlformats.org/officeDocument/2006/relationships" id="2147483655" r:id="rId7"/>
    <p:sldLayoutId xmlns:r="http://schemas.openxmlformats.org/officeDocument/2006/relationships" id="2147483656" r:id="rId8"/>
    <p:sldLayoutId xmlns:r="http://schemas.openxmlformats.org/officeDocument/2006/relationships" id="2147483657" r:id="rId9"/>
    <p:sldLayoutId xmlns:r="http://schemas.openxmlformats.org/officeDocument/2006/relationships" id="2147483658" r:id="rId10"/>
    <p:sldLayoutId xmlns:r="http://schemas.openxmlformats.org/officeDocument/2006/relationships" id="2147483659" r:id="rId11"/>
  </p:sldLayoutIdLst>
  <p:txStyles>
    <p:titleStyle/>
    <p:bodyStyle/>
    <p:otherStyle/>
  </p:txStyles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468000"/>
            <a:ext cx="10800000" cy="64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200">
                <a:solidFill>
                  <a:srgbClr val="17365D"/>
                </a:solidFill>
              </a:rPr>
              <a:t>From pilot to everyday service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224000"/>
            <a:ext cx="10800000" cy="3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500">
                <a:solidFill>
                  <a:srgbClr val="17365D"/>
                </a:solidFill>
              </a:rPr>
              <a:t>PROJECT ROADMAP / NEXT 90 DAYS</a:t>
            </a:r>
          </a:p>
        </p:txBody>
      </p:sp>
      <p:sp>
        <p:nvSpPr>
          <p:cNvPr id="4" name="01 / Prepar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00" y="1980000"/>
            <a:ext cx="3348000" cy="324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B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5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20000" y="2196000"/>
            <a:ext cx="2988000" cy="504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17365D"/>
                </a:solidFill>
              </a:rPr>
              <a:t>01 / Prepare</a:t>
            </a:r>
          </a:p>
        </p:txBody>
      </p:sp>
      <p:sp>
        <p:nvSpPr>
          <p:cNvPr id="6" name="TextBox 4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20000" y="2988000"/>
            <a:ext cx="2988000" cy="18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100">
                <a:solidFill>
                  <a:srgbClr val="17365D"/>
                </a:solidFill>
              </a:rPr>
              <a:t>Agree the scope
Name the owners
Prepare support</a:t>
            </a:r>
          </a:p>
        </p:txBody>
      </p:sp>
      <p:sp>
        <p:nvSpPr>
          <p:cNvPr id="7" name="02 / Prov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000" y="1980000"/>
            <a:ext cx="3348000" cy="324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F7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8" name="TextBox 5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4428000" y="2196000"/>
            <a:ext cx="2988000" cy="504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17365D"/>
                </a:solidFill>
              </a:rPr>
              <a:t>02 / Prove</a:t>
            </a:r>
          </a:p>
        </p:txBody>
      </p:sp>
      <p:sp>
        <p:nvSpPr>
          <p:cNvPr id="9" name="TextBox 6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4428000" y="2988000"/>
            <a:ext cx="2988000" cy="18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100">
                <a:solidFill>
                  <a:srgbClr val="17365D"/>
                </a:solidFill>
              </a:rPr>
              <a:t>Run the pilot
Exercise recovery
Collect feedback</a:t>
            </a:r>
          </a:p>
        </p:txBody>
      </p:sp>
      <p:sp>
        <p:nvSpPr>
          <p:cNvPr id="10" name="03 / Expa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0" y="1980000"/>
            <a:ext cx="3348000" cy="324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6ED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11" name="TextBox 7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8136000" y="2196000"/>
            <a:ext cx="2988000" cy="504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17365D"/>
                </a:solidFill>
              </a:rPr>
              <a:t>03 / Expand</a:t>
            </a:r>
          </a:p>
        </p:txBody>
      </p:sp>
      <p:sp>
        <p:nvSpPr>
          <p:cNvPr id="12" name="TextBox 8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8136000" y="2988000"/>
            <a:ext cx="2988000" cy="18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100">
                <a:solidFill>
                  <a:srgbClr val="17365D"/>
                </a:solidFill>
              </a:rPr>
              <a:t>Invite more teams
Review the measures
Hand over ownership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468000"/>
            <a:ext cx="10800000" cy="64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200">
                <a:solidFill>
                  <a:srgbClr val="17365D"/>
                </a:solidFill>
              </a:rPr>
              <a:t>Advance on evidence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224000"/>
            <a:ext cx="10800000" cy="3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500">
                <a:solidFill>
                  <a:srgbClr val="17365D"/>
                </a:solidFill>
              </a:rPr>
              <a:t>DECISION CHECKPOINTS</a:t>
            </a:r>
          </a:p>
        </p:txBody>
      </p:sp>
      <p:graphicFrame>
        <p:nvGraphicFramePr>
          <p:cNvPr id="4" name="Table 1"/>
          <p:cNvGraphicFramePr/>
          <p:nvPr/>
        </p:nvGraphicFramePr>
        <p:xfrm>
          <a:off xmlns:a="http://schemas.openxmlformats.org/drawingml/2006/main" x="540000" y="1908000"/>
          <a:ext xmlns:a="http://schemas.openxmlformats.org/drawingml/2006/main" cx="10800000" cy="360000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0000">
                <a:tc>
                  <a:txBody>
                    <a:bodyPr/>
                    <a:lstStyle/>
                    <a:p>
                      <a:r>
                        <a:rPr lang="en-US" sz="1900" b="1">
                          <a:solidFill>
                            <a:srgbClr val="FFFFFF"/>
                          </a:solidFill>
                        </a:rPr>
                        <a:t>Checkpoint</a:t>
                      </a:r>
                      <a:endParaRPr lang="en-US"/>
                    </a:p>
                  </a:txBody>
                  <a:tcPr marL="152400" anchor="ctr"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>
                          <a:solidFill>
                            <a:srgbClr val="FFFFFF"/>
                          </a:solidFill>
                        </a:rPr>
                        <a:t>Evidence</a:t>
                      </a:r>
                      <a:endParaRPr lang="en-US"/>
                    </a:p>
                  </a:txBody>
                  <a:tcPr marL="152400" anchor="ctr"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>
                          <a:solidFill>
                            <a:srgbClr val="FFFFFF"/>
                          </a:solidFill>
                        </a:rPr>
                        <a:t>Decision owner</a:t>
                      </a:r>
                      <a:endParaRPr lang="en-US"/>
                    </a:p>
                  </a:txBody>
                  <a:tcPr marL="152400" anchor="ctr">
                    <a:solidFill>
                      <a:srgbClr val="1736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17365D"/>
                          </a:solidFill>
                        </a:rPr>
                        <a:t>Pilot ready</a:t>
                      </a:r>
                      <a:endParaRPr lang="en-US"/>
                    </a:p>
                  </a:txBody>
                  <a:tcPr marL="152400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17365D"/>
                          </a:solidFill>
                        </a:rPr>
                        <a:t>Support and recovery walkthrough</a:t>
                      </a:r>
                      <a:endParaRPr lang="en-US"/>
                    </a:p>
                  </a:txBody>
                  <a:tcPr marL="152400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17365D"/>
                          </a:solidFill>
                        </a:rPr>
                        <a:t>Operations</a:t>
                      </a:r>
                      <a:endParaRPr lang="en-US"/>
                    </a:p>
                  </a:txBody>
                  <a:tcPr marL="152400"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17365D"/>
                          </a:solidFill>
                        </a:rPr>
                        <a:t>Pilot complete</a:t>
                      </a:r>
                      <a:endParaRPr lang="en-US"/>
                    </a:p>
                  </a:txBody>
                  <a:tcPr marL="152400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17365D"/>
                          </a:solidFill>
                        </a:rPr>
                        <a:t>Observed request outcomes</a:t>
                      </a:r>
                      <a:endParaRPr lang="en-US"/>
                    </a:p>
                  </a:txBody>
                  <a:tcPr marL="152400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17365D"/>
                          </a:solidFill>
                        </a:rPr>
                        <a:t>Product</a:t>
                      </a:r>
                      <a:endParaRPr lang="en-US"/>
                    </a:p>
                  </a:txBody>
                  <a:tcPr marL="152400"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17365D"/>
                          </a:solidFill>
                        </a:rPr>
                        <a:t>Service accepted</a:t>
                      </a:r>
                      <a:endParaRPr lang="en-US"/>
                    </a:p>
                  </a:txBody>
                  <a:tcPr marL="152400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17365D"/>
                          </a:solidFill>
                        </a:rPr>
                        <a:t>Named owner and runbook</a:t>
                      </a:r>
                      <a:endParaRPr lang="en-US"/>
                    </a:p>
                  </a:txBody>
                  <a:tcPr marL="152400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17365D"/>
                          </a:solidFill>
                        </a:rPr>
                        <a:t>Service owner</a:t>
                      </a:r>
                      <a:endParaRPr lang="en-US"/>
                    </a:p>
                  </a:txBody>
                  <a:tcPr marL="152400"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 xmlns:a="http://schemas.openxmlformats.org/drawingml/2006/main"/>
  </p:clrMapOvr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ap="http://schemas.openxmlformats.org/officeDocument/2006/extended-properties">
  <ap:TotalTime>0</ap:TotalTime>
  <ap:HiddenSlides>0</ap:HiddenSlides>
  <ap:Notes>0</ap:Notes>
  <ap:Slides>2</ap:Slides>
  <ap:PresentationFormat>Widescreen</ap:PresentationFormat>
  <ap:Application>Microsoft Office PowerPoint</ap:Applicat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OfficeIMO</dc:creator>
  <lastModifiedBy>OfficeIMO</lastModifiedBy>
  <dcterms:created xsi:type="dcterms:W3CDTF">2026-09-07T20:17:54.0000000Z</dcterms:created>
  <dcterms:modified xsi:type="dcterms:W3CDTF">2026-09-07T20:17:54.1314376Z</dcterms:modified>
</coreProperties>
</file>