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jpeg" ContentType="image/jpeg"/>
  <Default Extension="rels" ContentType="application/vnd.openxmlformats-package.relationships+xml"/>
  <Default Extension="xlsx" ContentType="application/vnd.openxmlformats-officedocument.spreadsheetml.sheet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notesMasters/notesMaster1.xml" ContentType="application/vnd.openxmlformats-officedocument.presentationml.notesMaster+xml"/>
  <Override PartName="/ppt/notesMasters/theme/theme2.xml" ContentType="application/vnd.openxmlformats-officedocument.theme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s/slide2.xml" ContentType="application/vnd.openxmlformats-officedocument.presentationml.slide+xml"/>
  <Override PartName="/ppt/charts/chart1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2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b8fb54716a574bcf" /><Relationship Type="http://schemas.openxmlformats.org/officeDocument/2006/relationships/extended-properties" Target="/docProps/app.xml" Id="R272d610214174547" /><Relationship Type="http://schemas.openxmlformats.org/package/2006/relationships/metadata/core-properties" Target="/docProps/core.xml" Id="R20e53f1b005b4dbd" /><Relationship Type="http://schemas.openxmlformats.org/package/2006/relationships/metadata/thumbnail" Target="/docProps/thumbnail.jpeg" Id="R46585ab9240848d5" /></Relationships>
</file>

<file path=ppt/presentation.xml><?xml version="1.0" encoding="utf-8"?>
<p:presentation xmlns:p="http://schemas.openxmlformats.org/presentationml/2006/main" saveSubsetFonts="1">
  <p:sldMasterIdLst>
    <p:sldMasterId xmlns:r="http://schemas.openxmlformats.org/officeDocument/2006/relationships" id="2147483648" r:id="rId1"/>
  </p:sldMasterIdLst>
  <p:notesMasterIdLst>
    <p:notesMasterId xmlns:r="http://schemas.openxmlformats.org/officeDocument/2006/relationships" r:id="R235bef6e8c0f48fc"/>
  </p:notesMasterIdLst>
  <p:sldIdLst>
    <p:sldId xmlns:r="http://schemas.openxmlformats.org/officeDocument/2006/relationships" id="256" r:id="rId2"/>
    <p:sldId xmlns:r="http://schemas.openxmlformats.org/officeDocument/2006/relationships" id="257" r:id="rId3"/>
  </p:sldIdLst>
  <p:sldSz cx="12192000" cy="6858000" type="screen16x9"/>
  <p:notesSz cx="6858000" cy="9144000"/>
  <p:defaultTextStyle/>
</p:presentation>
</file>

<file path=ppt/presProps.xml><?xml version="1.0" encoding="utf-8"?>
<p:presentationPr xmlns:p="http://schemas.openxmlformats.org/presentationml/2006/main">
  <p:showPr showNarration="0" showAnimation="1" useTimings="1"/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034E78-7F5D-4C2E-B375-FC64B27BC917}" styleName="Dark Styl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Dark Style 1 - Accent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46F890A9-2807-4EBB-B81D-B2AA78EC7F39}" styleName="Dark Style 2 - Accent 5/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8FD4443E-F989-4FC4-A0C8-D5A2AF1F390B}" styleName="Dark Style 1 - Accent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p="http://schemas.openxmlformats.org/presentationml/2006/main">
  <p:normalViewPr>
    <p:restoredLeft sz="15989" autoAdjust="0"/>
    <p:restoredTop sz="94660"/>
  </p:normalViewPr>
  <p:slideViewPr>
    <p:cSldViewPr snapToGrid="0">
      <p:cViewPr varScale="1">
        <p:scale>
          <a:sx xmlns:a="http://schemas.openxmlformats.org/drawingml/2006/main" n="142" d="100"/>
          <a:sy xmlns:a="http://schemas.openxmlformats.org/drawingml/2006/main" n="142" d="100"/>
        </p:scale>
        <p:origin x="0" y="0"/>
      </p:cViewPr>
    </p:cSldViewPr>
  </p:slideViewPr>
  <p:notesTextViewPr>
    <p:cViewPr>
      <p:scale>
        <a:sx xmlns:a="http://schemas.openxmlformats.org/drawingml/2006/main" n="1" d="1"/>
        <a:sy xmlns:a="http://schemas.openxmlformats.org/drawingml/2006/main" n="1" d="1"/>
      </p:scale>
      <p:origin x="0" y="0"/>
    </p:cViewPr>
  </p:notesText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theme" Target="/ppt/theme/theme1.xml" Id="Rd106bfaa5ecc4f20" /><Relationship Type="http://schemas.openxmlformats.org/officeDocument/2006/relationships/presProps" Target="/ppt/presProps.xml" Id="Rdb5a913cfbbd48f7" /><Relationship Type="http://schemas.openxmlformats.org/officeDocument/2006/relationships/viewProps" Target="/ppt/viewProps.xml" Id="Rd2f83462249b45d5" /><Relationship Type="http://schemas.openxmlformats.org/officeDocument/2006/relationships/tableStyles" Target="/ppt/tableStyles.xml" Id="R95cdebca599a427b" /><Relationship Type="http://schemas.openxmlformats.org/officeDocument/2006/relationships/notesMaster" Target="/ppt/notesMasters/notesMaster1.xml" Id="R235bef6e8c0f48fc" /><Relationship Type="http://schemas.openxmlformats.org/officeDocument/2006/relationships/slide" Target="/ppt/slides/slide2.xml" Id="rId2" /><Relationship Type="http://schemas.openxmlformats.org/officeDocument/2006/relationships/slide" Target="/ppt/slides/slide3.xml" Id="rId3" /></Relationships>
</file>

<file path=ppt/charts/_rels/chart11.xml.rels>&#65279;<?xml version="1.0" encoding="utf-8"?><Relationships xmlns="http://schemas.openxmlformats.org/package/2006/relationships"><Relationship Type="http://schemas.microsoft.com/office/2011/relationships/chartStyle" Target="/ppt/charts/style1.xml" Id="R7b366cdf65da439c" /><Relationship Type="http://schemas.microsoft.com/office/2011/relationships/chartColorStyle" Target="/ppt/charts/colors1.xml" Id="R8ee9b9d041be4121" /><Relationship Type="http://schemas.openxmlformats.org/officeDocument/2006/relationships/package" Target="/ppt/embeddings/Microsoft_Excel_Worksheet1.xlsx" Id="Rd8cd8050ceb34ce1" /></Relationships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c:chart>
    <c:title>
      <c:tx>
        <c:rich>
          <a:bodyPr/>
          <a:lstStyle/>
          <a:p>
            <a:r>
              <a:rPr lang="en-US"/>
              <a:t>First response by week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Baseline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Week 1</c:v>
                </c:pt>
                <c:pt idx="1">
                  <c:v>Week 2</c:v>
                </c:pt>
                <c:pt idx="2">
                  <c:v>Week 3</c:v>
                </c:pt>
                <c:pt idx="3">
                  <c:v>Week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8</c:v>
                </c:pt>
                <c:pt idx="2">
                  <c:v>8</c:v>
                </c:pt>
                <c:pt idx="3">
                  <c:v>8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Pilot</c:v>
                </c:pt>
              </c:strCache>
            </c:strRef>
          </c:tx>
          <c:invertIfNegative val="0"/>
          <c:cat>
            <c:strRef>
              <c:f>Sheet1!$A$2:$A$5</c:f>
              <c:strCache>
                <c:ptCount val="4"/>
                <c:pt idx="0">
                  <c:v>Week 1</c:v>
                </c:pt>
                <c:pt idx="1">
                  <c:v>Week 2</c:v>
                </c:pt>
                <c:pt idx="2">
                  <c:v>Week 3</c:v>
                </c:pt>
                <c:pt idx="3">
                  <c:v>Week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7.4</c:v>
                </c:pt>
                <c:pt idx="1">
                  <c:v>6.2</c:v>
                </c:pt>
                <c:pt idx="2">
                  <c:v>5.1</c:v>
                </c:pt>
                <c:pt idx="3">
                  <c:v>4.6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0"/>
        <c:axId val="48650113"/>
        <c:axId val="48650114"/>
      </c:barChart>
      <c:catAx>
        <c:axId val="4865011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48650114"/>
        <c:crosses val="autoZero"/>
        <c:auto val="1"/>
        <c:lblAlgn val="ctr"/>
        <c:lblOffset val="100"/>
        <c:noMultiLvlLbl val="0"/>
      </c:catAx>
      <c:valAx>
        <c:axId val="48650114"/>
        <c:scaling>
          <c:orientation val="minMax"/>
        </c:scaling>
        <c:delete val="0"/>
        <c:axPos val="l"/>
        <c:majorGridlines/>
        <c:title>
          <c:tx>
            <c:rich>
              <a:bodyPr/>
              <a:lstStyle/>
              <a:p>
                <a:r>
                  <a:rPr lang="en-US"/>
                  <a:t>Hours</a:t>
                </a:r>
              </a:p>
            </c:rich>
          </c:tx>
          <c:layout/>
          <c:overlay val="0"/>
        </c:title>
        <c:numFmt formatCode="General" sourceLinked="1"/>
        <c:majorTickMark val="none"/>
        <c:minorTickMark val="none"/>
        <c:tickLblPos val="nextTo"/>
        <c:crossAx val="48650113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d8cd8050ceb34ce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2.xml" Id="Rb89710762b9f40bc" /></Relationships>
</file>

<file path=ppt/notesMasters/notesMaster1.xml><?xml version="1.0" encoding="utf-8"?>
<p:notesMaster xmlns:p="http://schemas.openxmlformats.org/presentationml/2006/main">
  <p:cSld>
    <p:bg>
      <p:bgPr>
        <a:noFill xmlns:a="http://schemas.openxmlformats.org/drawingml/2006/main"/>
      </p:bgPr>
    </p:bg>
    <p:spTree>
      <p:nvGrpSpPr>
        <p:cNvPr id="1" name="Notes Group Shape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"/>
          <p:cNvSpPr/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lide Image Placeholder"/>
          <p:cNvSpPr/>
          <p:nvPr>
            <p:ph type="sldImg" idx="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Date Placeholder"/>
          <p:cNvSpPr/>
          <p:nvPr>
            <p:ph type="dt" idx="3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5" name="Slide Number Placeholder"/>
          <p:cNvSpPr/>
          <p:nvPr>
            <p:ph type="sldNum" idx="4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6" name="Footer Placeholder"/>
          <p:cNvSpPr/>
          <p:nvPr>
            <p:ph type="ftr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>
      <a:defRPr lang="en-US"/>
    </a:lvl1pPr>
    <a:lvl2pPr xmlns:a="http://schemas.openxmlformats.org/drawingml/2006/main">
      <a:defRPr lang="en-US"/>
    </a:lvl2pPr>
    <a:lvl3pPr xmlns:a="http://schemas.openxmlformats.org/drawingml/2006/main">
      <a:defRPr lang="en-US"/>
    </a:lvl3pPr>
    <a:lvl4pPr xmlns:a="http://schemas.openxmlformats.org/drawingml/2006/main">
      <a:defRPr lang="en-US"/>
    </a:lvl4pPr>
    <a:lvl5pPr xmlns:a="http://schemas.openxmlformats.org/drawingml/2006/main">
      <a:defRPr lang="en-US"/>
    </a:lvl5pPr>
    <a:lvl6pPr xmlns:a="http://schemas.openxmlformats.org/drawingml/2006/main">
      <a:defRPr lang="en-US"/>
    </a:lvl6pPr>
    <a:lvl7pPr xmlns:a="http://schemas.openxmlformats.org/drawingml/2006/main">
      <a:defRPr lang="en-US"/>
    </a:lvl7pPr>
    <a:lvl8pPr xmlns:a="http://schemas.openxmlformats.org/drawingml/2006/main">
      <a:defRPr lang="en-US"/>
    </a:lvl8pPr>
    <a:lvl9pPr xmlns:a="http://schemas.openxmlformats.org/drawingml/2006/main">
      <a:defRPr lang="en-US"/>
    </a:lvl9pPr>
  </p:notesStyle>
</p:notesMaster>
</file>

<file path=ppt/notesMasters/theme/theme2.xml><?xml version="1.0" encoding="utf-8"?>
<a:theme xmlns:thm15="http://schemas.microsoft.com/office/thememl/2012/main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2.xml" Id="R2dfb67e06cba4a4a" /><Relationship Type="http://schemas.openxmlformats.org/officeDocument/2006/relationships/notesMaster" Target="/ppt/notesMasters/notesMaster1.xml" Id="Rcb53425ce790478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3.xml" Id="R596445ff601a479f" /><Relationship Type="http://schemas.openxmlformats.org/officeDocument/2006/relationships/notesMaster" Target="/ppt/notesMasters/notesMaster1.xml" Id="R093a112d4c7d4e20" /></Relationships>
</file>

<file path=ppt/notesSlides/notesSlide1.xml><?xml version="1.0" encoding="utf-8"?>
<p:notes xmlns:p="http://schemas.openxmlformats.org/presentationml/2006/main">
  <p:cSld>
    <p:spTree>
      <p:nvGrpSpPr>
        <p:cNvPr id="1" name="Notes Group Shape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/>
              <a:t>These are synthetic figures. Explain sample size and measurement rules before drawing a conclusion from real data. Compare the same response-time definition across weeks.</a:t>
            </a:r>
            <a:endParaRPr lang="en-US"/>
          </a:p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Notes Group Shape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Notes Placeholder 1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lang="en-US"/>
              <a:t>Ask the service owner to agree the next observation window and the quality measure. Avoid treating the synthetic chart as evidence about an actual service.</a:t>
            </a:r>
            <a:endParaRPr lang="en-US"/>
          </a:p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8d2b38c8c974297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26cb7d6ae564f24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fb7c451b1f9945e2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c5c65a56e0c4dcd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71d1a69fab24fe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f06fb7964034e6f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b79a46cafb945f2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25479639a64ba1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98e0d6c825449c9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acc91bfed8b4c4a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7ec48cb3d334dfb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ubtitle Placeholder 2"/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838200" y="217487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2.xml><?xml version="1.0" encoding="utf-8"?>
<p:sldLayout xmlns:p="http://schemas.openxmlformats.org/presentationml/2006/main" type="tx">
  <p:cSld name="Title and Conten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2174875"/>
            <a:ext cx="77724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3.xml><?xml version="1.0" encoding="utf-8"?>
<p:sldLayout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Section Header Title 1"/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Section Header Text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217487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4.xml><?xml version="1.0" encoding="utf-8"?>
<p:sldLayout xmlns:p="http://schemas.openxmlformats.org/presentationml/2006/main" type="twoColTx">
  <p:cSld name="Two Conten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wo Content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1275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5.xml><?xml version="1.0" encoding="utf-8"?>
<p:sldLayout xmlns:p="http://schemas.openxmlformats.org/presentationml/2006/main" type="twoObj">
  <p:cSld name="Comparis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Comparison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457200" y="365125"/>
            <a:ext cx="8048625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Left Tex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457200" y="899158"/>
            <a:ext cx="3889375" cy="35048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Right Tex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457200" y="899158"/>
            <a:ext cx="3889375" cy="3504892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6.xml><?xml version="1.0" encoding="utf-8"?>
<p:sldLayout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7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Ovr>
    <a:masterClrMapping xmlns:a="http://schemas.openxmlformats.org/drawingml/2006/main"/>
  </p:clrMapOvr>
</p:sldLayout>
</file>

<file path=ppt/slideLayouts/slideLayout8.xml><?xml version="1.0" encoding="utf-8"?>
<p:sldLayout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Picture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4572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Picture Placeholder 3"/>
          <p:cNvSpPr>
            <a:spLocks xmlns:a="http://schemas.openxmlformats.org/drawingml/2006/main" noGrp="1"/>
          </p:cNvSpPr>
          <p:nvPr>
            <p:ph type="pic" idx="2"/>
          </p:nvPr>
        </p:nvSpPr>
        <p:spPr>
          <a:xfrm xmlns:a="http://schemas.openxmlformats.org/drawingml/2006/main">
            <a:off x="838200" y="760000"/>
            <a:ext cx="7772400" cy="1016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aption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912625"/>
            <a:ext cx="7772400" cy="1143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9.xml><?xml version="1.0" encoding="utf-8"?>
<p:sldLayout xmlns:p="http://schemas.openxmlformats.org/presentationml/2006/main" type="vertTitleAndTx">
  <p:cSld name="Title and Vertical Tex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14400" y="365125"/>
            <a:ext cx="18288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Vertical Text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2743200" y="365125"/>
            <a:ext cx="54864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10.xml><?xml version="1.0" encoding="utf-8"?>
<p:sldLayout xmlns:p="http://schemas.openxmlformats.org/presentationml/2006/main" type="vertTx">
  <p:cSld name="Vertical Title and Text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914400" y="365125"/>
            <a:ext cx="27432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Tex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365125" y="365125"/>
            <a:ext cx="914400" cy="685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Layouts/slideLayout11.xml><?xml version="1.0" encoding="utf-8"?>
<p:sldLayout xmlns:p="http://schemas.openxmlformats.org/presentationml/2006/main" type="twoObj">
  <p:cSld name="Two Content with Caption"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7772400" cy="14700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3" name="Content Placeholder 2"/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858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4" name="Content Placeholder 3"/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4127500" y="2174875"/>
            <a:ext cx="3657600" cy="39624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  <p:sp>
        <p:nvSpPr>
          <p:cNvPr id="5" name="Caption Placeholder 4"/>
          <p:cNvSpPr>
            <a:spLocks xmlns:a="http://schemas.openxmlformats.org/drawingml/2006/main" noGrp="1"/>
          </p:cNvSpPr>
          <p:nvPr>
            <p:ph type="obj" idx="3"/>
          </p:nvPr>
        </p:nvSpPr>
        <p:spPr>
          <a:xfrm xmlns:a="http://schemas.openxmlformats.org/drawingml/2006/main">
            <a:off x="685800" y="6200000"/>
            <a:ext cx="7090000" cy="60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 lang="en-US"/>
          </a:p>
        </p:txBody>
      </p:sp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slideLayout" Target="/ppt/slideLayouts/slideLayout2.xml" Id="rId2" /><Relationship Type="http://schemas.openxmlformats.org/officeDocument/2006/relationships/slideLayout" Target="/ppt/slideLayouts/slideLayout3.xml" Id="rId3" /><Relationship Type="http://schemas.openxmlformats.org/officeDocument/2006/relationships/slideLayout" Target="/ppt/slideLayouts/slideLayout4.xml" Id="rId4" /><Relationship Type="http://schemas.openxmlformats.org/officeDocument/2006/relationships/slideLayout" Target="/ppt/slideLayouts/slideLayout5.xml" Id="rId5" /><Relationship Type="http://schemas.openxmlformats.org/officeDocument/2006/relationships/slideLayout" Target="/ppt/slideLayouts/slideLayout6.xml" Id="rId6" /><Relationship Type="http://schemas.openxmlformats.org/officeDocument/2006/relationships/slideLayout" Target="/ppt/slideLayouts/slideLayout7.xml" Id="rId7" /><Relationship Type="http://schemas.openxmlformats.org/officeDocument/2006/relationships/slideLayout" Target="/ppt/slideLayouts/slideLayout8.xml" Id="rId8" /><Relationship Type="http://schemas.openxmlformats.org/officeDocument/2006/relationships/slideLayout" Target="/ppt/slideLayouts/slideLayout9.xml" Id="rId9" /><Relationship Type="http://schemas.openxmlformats.org/officeDocument/2006/relationships/slideLayout" Target="/ppt/slideLayouts/slideLayout10.xml" Id="rId10" /><Relationship Type="http://schemas.openxmlformats.org/officeDocument/2006/relationships/slideLayout" Target="/ppt/slideLayouts/slideLayout11.xml" Id="rId11" /><Relationship Type="http://schemas.openxmlformats.org/officeDocument/2006/relationships/theme" Target="/ppt/theme/theme1.xml" Id="rId1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  <p:sldLayoutId xmlns:r="http://schemas.openxmlformats.org/officeDocument/2006/relationships" id="2147483650" r:id="rId2"/>
    <p:sldLayoutId xmlns:r="http://schemas.openxmlformats.org/officeDocument/2006/relationships" id="2147483651" r:id="rId3"/>
    <p:sldLayoutId xmlns:r="http://schemas.openxmlformats.org/officeDocument/2006/relationships" id="2147483652" r:id="rId4"/>
    <p:sldLayoutId xmlns:r="http://schemas.openxmlformats.org/officeDocument/2006/relationships" id="2147483653" r:id="rId5"/>
    <p:sldLayoutId xmlns:r="http://schemas.openxmlformats.org/officeDocument/2006/relationships" id="2147483654" r:id="rId6"/>
    <p:sldLayoutId xmlns:r="http://schemas.openxmlformats.org/officeDocument/2006/relationships" id="2147483655" r:id="rId7"/>
    <p:sldLayoutId xmlns:r="http://schemas.openxmlformats.org/officeDocument/2006/relationships" id="2147483656" r:id="rId8"/>
    <p:sldLayoutId xmlns:r="http://schemas.openxmlformats.org/officeDocument/2006/relationships" id="2147483657" r:id="rId9"/>
    <p:sldLayoutId xmlns:r="http://schemas.openxmlformats.org/officeDocument/2006/relationships" id="2147483658" r:id="rId10"/>
    <p:sldLayoutId xmlns:r="http://schemas.openxmlformats.org/officeDocument/2006/relationships" id="2147483659" r:id="rId11"/>
  </p:sldLayoutIdLst>
  <p:txStyles>
    <p:titleStyle/>
    <p:bodyStyle/>
    <p:otherStyle/>
  </p:txStyles>
</p:sldMaster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chart" Target="/ppt/charts/chart11.xml" Id="R672612b1b48d4980" /><Relationship Type="http://schemas.openxmlformats.org/officeDocument/2006/relationships/notesSlide" Target="/ppt/notesSlides/notesSlide1.xml" Id="rId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notesSlide" Target="/ppt/notesSlides/notesSlide2.xml" Id="rId2" /></Relationships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360000"/>
            <a:ext cx="10800000" cy="72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3100">
                <a:solidFill>
                  <a:srgbClr val="17365D"/>
                </a:solidFill>
              </a:rPr>
              <a:t>Pilot results: faster first response</a:t>
            </a:r>
          </a:p>
        </p:txBody>
      </p:sp>
      <p:sp>
        <p:nvSpPr>
          <p:cNvPr id="3" name="TextBox 2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1080000"/>
            <a:ext cx="10800000" cy="468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1800">
                <a:solidFill>
                  <a:srgbClr val="526179"/>
                </a:solidFill>
              </a:rPr>
              <a:t>Illustrative median response time in hours / lower is better</a:t>
            </a:r>
          </a:p>
        </p:txBody>
      </p:sp>
      <p:graphicFrame>
        <p:nvGraphicFramePr>
          <p:cNvPr id="4" name="Chart 1"/>
          <p:cNvGraphicFramePr/>
          <p:nvPr/>
        </p:nvGraphicFramePr>
        <p:xfrm>
          <a:off xmlns:a="http://schemas.openxmlformats.org/drawingml/2006/main" x="540000" y="1800000"/>
          <a:ext xmlns:a="http://schemas.openxmlformats.org/drawingml/2006/main" cx="10800000" cy="39600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672612b1b48d4980"/>
          </a:graphicData>
        </a:graphic>
      </p:graphicFrame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>
          <a:off x="0" y="0"/>
          <a:ext cx="0" cy="0"/>
          <a:chOff x="0" y="0"/>
          <a:chExt cx="0" cy="0"/>
        </a:xfrm>
      </p:grpSpPr>
      <p:sp>
        <p:nvSpPr>
          <p:cNvPr id="2" name="TextBox 1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540000" y="540000"/>
            <a:ext cx="10800000" cy="72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3000">
                <a:solidFill>
                  <a:srgbClr val="17365D"/>
                </a:solidFill>
              </a:rPr>
              <a:t>What the pilot does and does not tell us</a:t>
            </a:r>
          </a:p>
        </p:txBody>
      </p:sp>
      <p:sp>
        <p:nvSpPr>
          <p:cNvPr id="3" name="Rectangle 1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0000" y="1800000"/>
            <a:ext cx="5220000" cy="324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7F6ED"/>
          </a:solidFill>
          <a:ln xmlns:a="http://schemas.openxmlformats.org/drawingml/2006/main" w="12700">
            <a:solidFill>
              <a:srgbClr val="B5D8C0"/>
            </a:solidFill>
          </a:ln>
        </p:spPr>
      </p:sp>
      <p:sp>
        <p:nvSpPr>
          <p:cNvPr id="4" name="Rectangle 2"/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20000" y="1800000"/>
            <a:ext cx="5400000" cy="3240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AF1FB"/>
          </a:solidFill>
          <a:ln xmlns:a="http://schemas.openxmlformats.org/drawingml/2006/main" w="12700">
            <a:solidFill>
              <a:srgbClr val="CBD5E1"/>
            </a:solidFill>
          </a:ln>
        </p:spPr>
      </p:sp>
      <p:sp>
        <p:nvSpPr>
          <p:cNvPr id="5" name="TextBox 2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792000" y="2052000"/>
            <a:ext cx="4680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500">
                <a:solidFill>
                  <a:srgbClr val="17365D"/>
                </a:solidFill>
              </a:rPr>
              <a:t>Continue testing</a:t>
            </a:r>
          </a:p>
        </p:txBody>
      </p:sp>
      <p:sp>
        <p:nvSpPr>
          <p:cNvPr id="6" name="TextBox 3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792000" y="2880000"/>
            <a:ext cx="4572000" cy="180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300">
                <a:solidFill>
                  <a:srgbClr val="17365D"/>
                </a:solidFill>
              </a:rPr>
              <a:t>First response improved.
Check resolution quality before expanding the pilot.</a:t>
            </a:r>
          </a:p>
        </p:txBody>
      </p:sp>
      <p:sp>
        <p:nvSpPr>
          <p:cNvPr id="7" name="TextBox 4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6372000" y="2052000"/>
            <a:ext cx="4680000" cy="54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500">
                <a:solidFill>
                  <a:srgbClr val="17365D"/>
                </a:solidFill>
              </a:rPr>
              <a:t>Keep the limits visible</a:t>
            </a:r>
          </a:p>
        </p:txBody>
      </p:sp>
      <p:sp>
        <p:nvSpPr>
          <p:cNvPr id="8" name="TextBox 5"/>
          <p:cNvSpPr>
            <a:spLocks xmlns:a="http://schemas.openxmlformats.org/drawingml/2006/main" noGrp="1"/>
          </p:cNvSpPr>
          <p:nvPr>
            <p:ph/>
          </p:nvPr>
        </p:nvSpPr>
        <p:spPr>
          <a:xfrm xmlns:a="http://schemas.openxmlformats.org/drawingml/2006/main">
            <a:off x="6372000" y="2880000"/>
            <a:ext cx="4680000" cy="1800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rPr sz="2300">
                <a:solidFill>
                  <a:srgbClr val="17365D"/>
                </a:solidFill>
              </a:rPr>
              <a:t>Four weeks are a short window.
Review workload mix and staffing changes.</a:t>
            </a:r>
          </a:p>
        </p:txBody>
      </p:sp>
    </p:spTree>
  </p:cSld>
  <p:clrMapOvr>
    <a:masterClrMapping xmlns:a="http://schemas.openxmlformats.org/drawingml/2006/main"/>
  </p:clrMapOvr>
</p:sld>
</file>

<file path=ppt/theme/theme1.xml><?xml version="1.0" encoding="utf-8"?>
<a:theme xmlns:thm15="http://schemas.microsoft.com/office/thememl/2012/main"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ap:Properties xmlns:ap="http://schemas.openxmlformats.org/officeDocument/2006/extended-properties">
  <ap:TotalTime>0</ap:TotalTime>
  <ap:HiddenSlides>0</ap:HiddenSlides>
  <ap:Notes>2</ap:Notes>
  <ap:Slides>2</ap:Slides>
  <ap:PresentationFormat>Widescreen</ap:PresentationFormat>
  <ap:Application>Microsoft Office PowerPoint</ap:Applicat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OfficeIMO</dc:creator>
  <lastModifiedBy>OfficeIMO</lastModifiedBy>
  <dcterms:created xsi:type="dcterms:W3CDTF">2026-09-07T21:18:30.0000000Z</dcterms:created>
  <dcterms:modified xsi:type="dcterms:W3CDTF">2026-09-07T21:18:30.6757907Z</dcterms:modified>
</coreProperties>
</file>