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Default Extension="xlsx" ContentType="application/vnd.openxmlformats-officedocument.spreadsheetml.sheet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beed0576cf54cd1" /><Relationship Type="http://schemas.openxmlformats.org/officeDocument/2006/relationships/extended-properties" Target="/docProps/app.xml" Id="R217dc145104149a6" /><Relationship Type="http://schemas.openxmlformats.org/package/2006/relationships/metadata/core-properties" Target="/docProps/core.xml" Id="Rcd974169375b4a2b" /><Relationship Type="http://schemas.openxmlformats.org/package/2006/relationships/metadata/thumbnail" Target="/docProps/thumbnail.jpeg" Id="R666ae24a3c7343b1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42feed40c618454f"/>
  </p:notesMasterIdLst>
  <p:sldIdLst>
    <p:sldId xmlns:r="http://schemas.openxmlformats.org/officeDocument/2006/relationships" id="256" r:id="rId2"/>
    <p:sldId xmlns:r="http://schemas.openxmlformats.org/officeDocument/2006/relationships" id="257" r:id="rId3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db64cf08220d4712" /><Relationship Type="http://schemas.openxmlformats.org/officeDocument/2006/relationships/presProps" Target="/ppt/presProps.xml" Id="R5ebc195290d44753" /><Relationship Type="http://schemas.openxmlformats.org/officeDocument/2006/relationships/viewProps" Target="/ppt/viewProps.xml" Id="R3afc70841fa34888" /><Relationship Type="http://schemas.openxmlformats.org/officeDocument/2006/relationships/tableStyles" Target="/ppt/tableStyles.xml" Id="R30ac1550a3154343" /><Relationship Type="http://schemas.openxmlformats.org/officeDocument/2006/relationships/notesMaster" Target="/ppt/notesMasters/notesMaster1.xml" Id="R42feed40c618454f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/Relationships>
</file>

<file path=ppt/charts/_rels/chart11.xml.rels>&#65279;<?xml version="1.0" encoding="utf-8"?><Relationships xmlns="http://schemas.openxmlformats.org/package/2006/relationships"><Relationship Type="http://schemas.microsoft.com/office/2011/relationships/chartStyle" Target="/ppt/charts/style1.xml" Id="R9d4a7248e45c44aa" /><Relationship Type="http://schemas.microsoft.com/office/2011/relationships/chartColorStyle" Target="/ppt/charts/colors1.xml" Id="Rb340737aabf24517" /><Relationship Type="http://schemas.openxmlformats.org/officeDocument/2006/relationships/package" Target="/ppt/embeddings/Microsoft_Excel_Worksheet1.xlsx" Id="Re6ed32bfd67b4673" 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r>
              <a:rPr lang="en-US"/>
              <a:t>Open value by current stage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Opportunity value</c:v>
                </c:pt>
              </c:strCache>
            </c:strRef>
          </c:tx>
          <c:spPr>
            <a:solidFill>
              <a:srgbClr val="1F4E79"/>
            </a:solidFill>
            <a:ln/>
          </c:spPr>
          <c:invertIfNegative val="0"/>
          <c:cat>
            <c:strRef>
              <c:f>Sheet1!$A$2:$A$5</c:f>
              <c:strCache>
                <c:ptCount val="4"/>
                <c:pt idx="0">
                  <c:v>Qualified</c:v>
                </c:pt>
                <c:pt idx="1">
                  <c:v>Discovery</c:v>
                </c:pt>
                <c:pt idx="2">
                  <c:v>Proposal</c:v>
                </c:pt>
                <c:pt idx="3">
                  <c:v>Negotiation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180</c:v>
                </c:pt>
                <c:pt idx="1">
                  <c:v>145</c:v>
                </c:pt>
                <c:pt idx="2">
                  <c:v>96</c:v>
                </c:pt>
                <c:pt idx="3">
                  <c:v>52</c:v>
                </c:pt>
              </c:numCache>
            </c:numRef>
          </c:val>
          <c:extLst>
            <c:ext uri="urn:officeimo:chart:auto-series-color:1">
              <oi:autoColor xmlns:oi="urn:officeimo:chart:auto-series-color:1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0"/>
        <c:axId val="48650113"/>
        <c:axId val="48650114"/>
      </c:barChart>
      <c:catAx>
        <c:axId val="48650113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crossAx val="48650114"/>
        <c:crosses val="autoZero"/>
        <c:auto val="1"/>
        <c:lblAlgn val="ctr"/>
        <c:lblOffset val="100"/>
        <c:noMultiLvlLbl val="0"/>
      </c:catAx>
      <c:valAx>
        <c:axId val="4865011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rPr lang="en-US"/>
                  <a:t>EUR thousands</a:t>
                </a:r>
              </a:p>
            </c:rich>
          </c:tx>
          <c:layout/>
          <c:overlay val="0"/>
        </c:title>
        <c:numFmt formatCode="General" sourceLinked="0"/>
        <c:majorTickMark val="none"/>
        <c:minorTickMark val="none"/>
        <c:tickLblPos val="nextTo"/>
        <c:crossAx val="48650113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e6ed32bfd67b467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00bc82335ecc48bb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2.xml" Id="R4af978f020884d94" /><Relationship Type="http://schemas.openxmlformats.org/officeDocument/2006/relationships/notesMaster" Target="/ppt/notesMasters/notesMaster1.xml" Id="Rbb761d4fa9c241a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3.xml" Id="R105600b692ac4a5f" /><Relationship Type="http://schemas.openxmlformats.org/officeDocument/2006/relationships/notesMaster" Target="/ppt/notesMasters/notesMaster1.xml" Id="Re6356f1c417a4840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Each opportunity appears in one current stage. Do not add stage percentages or describe this as contracted revenue. Values are synthetic.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Use the real CRM snapshot date and keep confidential customer details out of public examples.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3bd07eabbdf47d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4f1557bf4340c9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2665be9bee549a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d249899da604a4b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ff249adb40e488b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b27452373c045bf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feb27e31d19457c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7198422f5447cd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b171b43bb994b96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edfc9b98b8a487d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9616fcb7fbe464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chart" Target="/ppt/charts/chart11.xml" Id="R28f304c2a0ae444d" /><Relationship Type="http://schemas.openxmlformats.org/officeDocument/2006/relationships/notesSlide" Target="/ppt/notesSlides/notesSlide1.xml" Id="rI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.xml" Id="rId2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6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7365D"/>
                </a:solidFill>
              </a:rPr>
              <a:t>Sales pipeline: where to focus next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80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700">
                <a:solidFill>
                  <a:srgbClr val="526179"/>
                </a:solidFill>
              </a:rPr>
              <a:t>Synthetic snapshot / opportunity value in EUR thousands / not a revenue forecast</a:t>
            </a:r>
          </a:p>
        </p:txBody>
      </p:sp>
      <p:graphicFrame>
        <p:nvGraphicFramePr>
          <p:cNvPr id="4" name="Chart 1"/>
          <p:cNvGraphicFramePr/>
          <p:nvPr/>
        </p:nvGraphicFramePr>
        <p:xfrm>
          <a:off xmlns:a="http://schemas.openxmlformats.org/drawingml/2006/main" x="540000" y="1800000"/>
          <a:ext xmlns:a="http://schemas.openxmlformats.org/drawingml/2006/main" cx="10800000" cy="396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8f304c2a0ae444d"/>
          </a:graphicData>
        </a:graphic>
      </p:graphicFrame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54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7365D"/>
                </a:solidFill>
              </a:rPr>
              <a:t>Move the right conversations forward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800000"/>
            <a:ext cx="252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>
                <a:solidFill>
                  <a:srgbClr val="2563EB"/>
                </a:solidFill>
              </a:rPr>
              <a:t>Qualify</a:t>
            </a:r>
          </a:p>
        </p:txBody>
      </p:sp>
      <p:sp>
        <p:nvSpPr>
          <p:cNvPr id="4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600000" y="1800000"/>
            <a:ext cx="7560000" cy="97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Validate need and timing.
Owner: account team</a:t>
            </a:r>
          </a:p>
        </p:txBody>
      </p:sp>
      <p:sp>
        <p:nvSpPr>
          <p:cNvPr id="5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096000"/>
            <a:ext cx="252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>
                <a:solidFill>
                  <a:srgbClr val="2563EB"/>
                </a:solidFill>
              </a:rPr>
              <a:t>Unblock</a:t>
            </a:r>
          </a:p>
        </p:txBody>
      </p:sp>
      <p:sp>
        <p:nvSpPr>
          <p:cNvPr id="6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600000" y="3096000"/>
            <a:ext cx="7560000" cy="97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Resolve proposal questions.
Owner: solution lead</a:t>
            </a:r>
          </a:p>
        </p:txBody>
      </p:sp>
      <p:sp>
        <p:nvSpPr>
          <p:cNvPr id="7" name="TextBox 6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4392000"/>
            <a:ext cx="252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400">
                <a:solidFill>
                  <a:srgbClr val="2563EB"/>
                </a:solidFill>
              </a:rPr>
              <a:t>Confirm</a:t>
            </a:r>
          </a:p>
        </p:txBody>
      </p:sp>
      <p:sp>
        <p:nvSpPr>
          <p:cNvPr id="8" name="TextBox 7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3600000" y="4392000"/>
            <a:ext cx="7560000" cy="972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200">
                <a:solidFill>
                  <a:srgbClr val="243247"/>
                </a:solidFill>
              </a:rPr>
              <a:t>Record the next decision date.
Owner: opportunity owner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2</ap:Notes>
  <ap:Slides>2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2026-10-11T11:50:40.0000000Z</dcterms:created>
  <dcterms:modified xsi:type="dcterms:W3CDTF">2026-10-11T11:50:42.1434240Z</dcterms:modified>
</coreProperties>
</file>