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ee08ca7e7e44234" /><Relationship Type="http://schemas.openxmlformats.org/officeDocument/2006/relationships/extended-properties" Target="/docProps/app.xml" Id="R19c1d864494c4b0b" /><Relationship Type="http://schemas.openxmlformats.org/package/2006/relationships/metadata/core-properties" Target="/docProps/core.xml" Id="R77b043171314443e" /><Relationship Type="http://schemas.openxmlformats.org/package/2006/relationships/metadata/thumbnail" Target="/docProps/thumbnail.jpeg" Id="R510c5cdb83bc4354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a4414c1fb5d04b35"/>
  </p:notesMasterIdLst>
  <p:sldIdLst>
    <p:sldId xmlns:r="http://schemas.openxmlformats.org/officeDocument/2006/relationships" id="256" r:id="rId2"/>
    <p:sldId xmlns:r="http://schemas.openxmlformats.org/officeDocument/2006/relationships" id="257" r:id="rId3"/>
    <p:sldId xmlns:r="http://schemas.openxmlformats.org/officeDocument/2006/relationships" id="258" r:id="rId4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162777b0cc10401d" /><Relationship Type="http://schemas.openxmlformats.org/officeDocument/2006/relationships/presProps" Target="/ppt/presProps.xml" Id="Rd3a5757a9df945b0" /><Relationship Type="http://schemas.openxmlformats.org/officeDocument/2006/relationships/viewProps" Target="/ppt/viewProps.xml" Id="Rb30a54ada6ac4017" /><Relationship Type="http://schemas.openxmlformats.org/officeDocument/2006/relationships/tableStyles" Target="/ppt/tableStyles.xml" Id="Ra20d3d4732d049f7" /><Relationship Type="http://schemas.openxmlformats.org/officeDocument/2006/relationships/notesMaster" Target="/ppt/notesMasters/notesMaster1.xml" Id="Ra4414c1fb5d04b35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Relationship Type="http://schemas.openxmlformats.org/officeDocument/2006/relationships/slide" Target="/ppt/slides/slide4.xml" Id="rI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cc550e48ff2d4635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8d92ff0e3749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d5526e5aca4b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582aa0b0e747e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88f945190c40c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c5c1b0889b475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d3e0bce82d400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2cbde4ed1949b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ed208abf2f49d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a33fb26c6f45a9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e2c66fe8c34394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824f2f2c6645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ver 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76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65D"/>
          </a:solidFill>
          <a:ln xmlns:a="http://schemas.openxmlformats.org/drawingml/2006/main" w="0">
            <a:solidFill>
              <a:srgbClr val="17365D"/>
            </a:solidFill>
          </a:ln>
        </p:spPr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720000"/>
            <a:ext cx="10440000" cy="36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700">
                <a:solidFill>
                  <a:srgbClr val="B8D4FF"/>
                </a:solidFill>
              </a:rPr>
              <a:t>NORTHWIND / OPERATIONS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1800000"/>
            <a:ext cx="10440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00">
                <a:solidFill>
                  <a:srgbClr val="FFFFFF"/>
                </a:solidFill>
              </a:rPr>
              <a:t>A service the next team
can own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4500000"/>
            <a:ext cx="1044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D8E5F7"/>
                </a:solidFill>
              </a:rPr>
              <a:t>Ownership, support, and the first-week handover.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54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Make responsibility visible</a:t>
            </a:r>
          </a:p>
        </p:txBody>
      </p:sp>
      <p:sp>
        <p:nvSpPr>
          <p:cNvPr id="3" name="Service owne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800000"/>
            <a:ext cx="3348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088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Service owner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880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Sets priorities
Accepts the service
Reviews outcomes</a:t>
            </a:r>
          </a:p>
        </p:txBody>
      </p:sp>
      <p:sp>
        <p:nvSpPr>
          <p:cNvPr id="6" name="Operations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000" y="1800000"/>
            <a:ext cx="3348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7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2088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Operations</a:t>
            </a:r>
          </a:p>
        </p:txBody>
      </p:sp>
      <p:sp>
        <p:nvSpPr>
          <p:cNvPr id="8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4428000" y="2880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Runs the service
Coordinates incidents
Maintains the runbook</a:t>
            </a:r>
          </a:p>
        </p:txBody>
      </p:sp>
      <p:sp>
        <p:nvSpPr>
          <p:cNvPr id="9" name="Engineering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000" y="1800000"/>
            <a:ext cx="3348000" cy="36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10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2088000"/>
            <a:ext cx="2988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Engineering</a:t>
            </a:r>
          </a:p>
        </p:txBody>
      </p:sp>
      <p:sp>
        <p:nvSpPr>
          <p:cNvPr id="11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8136000" y="2880000"/>
            <a:ext cx="2988000" cy="19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100">
                <a:solidFill>
                  <a:srgbClr val="526179"/>
                </a:solidFill>
              </a:rPr>
              <a:t>Resolves defects
Ships improvements
Supports recovery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54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The first-week handover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1800000"/>
            <a:ext cx="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01</a:t>
            </a:r>
          </a:p>
        </p:txBody>
      </p:sp>
      <p:sp>
        <p:nvSpPr>
          <p:cNvPr id="4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1440000" y="1800000"/>
            <a:ext cx="9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Walk through the support queue together.</a:t>
            </a:r>
          </a:p>
        </p:txBody>
      </p:sp>
      <p:sp>
        <p:nvSpPr>
          <p:cNvPr id="5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2700000"/>
            <a:ext cx="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02</a:t>
            </a:r>
          </a:p>
        </p:txBody>
      </p:sp>
      <p:sp>
        <p:nvSpPr>
          <p:cNvPr id="6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1440000" y="2700000"/>
            <a:ext cx="9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Exercise one recovery procedure.</a:t>
            </a:r>
          </a:p>
        </p:txBody>
      </p:sp>
      <p:sp>
        <p:nvSpPr>
          <p:cNvPr id="7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3600000"/>
            <a:ext cx="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03</a:t>
            </a:r>
          </a:p>
        </p:txBody>
      </p:sp>
      <p:sp>
        <p:nvSpPr>
          <p:cNvPr id="8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1440000" y="3600000"/>
            <a:ext cx="9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Confirm alert ownership and escalation.</a:t>
            </a:r>
          </a:p>
        </p:txBody>
      </p:sp>
      <p:sp>
        <p:nvSpPr>
          <p:cNvPr id="9" name="TextBox 8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12000" y="4500000"/>
            <a:ext cx="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2563EB"/>
                </a:solidFill>
              </a:rPr>
              <a:t>04</a:t>
            </a:r>
          </a:p>
        </p:txBody>
      </p:sp>
      <p:sp>
        <p:nvSpPr>
          <p:cNvPr id="10" name="TextBox 9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1440000" y="4500000"/>
            <a:ext cx="9720000" cy="61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Agree the first service review date.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0</ap:Notes>
  <ap:Slides>3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2026-09-07T20:17:54.0000000Z</dcterms:created>
  <dcterms:modified xsi:type="dcterms:W3CDTF">2026-09-07T20:17:54.9697969Z</dcterms:modified>
</coreProperties>
</file>